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87" r:id="rId4"/>
    <p:sldId id="257" r:id="rId5"/>
    <p:sldId id="279" r:id="rId6"/>
    <p:sldId id="297" r:id="rId7"/>
    <p:sldId id="259" r:id="rId8"/>
    <p:sldId id="288" r:id="rId9"/>
    <p:sldId id="296" r:id="rId10"/>
    <p:sldId id="294" r:id="rId11"/>
    <p:sldId id="290" r:id="rId12"/>
    <p:sldId id="300" r:id="rId13"/>
    <p:sldId id="312" r:id="rId14"/>
    <p:sldId id="313" r:id="rId15"/>
    <p:sldId id="311" r:id="rId16"/>
    <p:sldId id="301" r:id="rId17"/>
    <p:sldId id="307" r:id="rId18"/>
    <p:sldId id="298" r:id="rId19"/>
    <p:sldId id="316" r:id="rId20"/>
    <p:sldId id="314" r:id="rId21"/>
    <p:sldId id="315" r:id="rId22"/>
    <p:sldId id="317" r:id="rId23"/>
    <p:sldId id="318" r:id="rId24"/>
    <p:sldId id="306" r:id="rId25"/>
    <p:sldId id="305" r:id="rId26"/>
    <p:sldId id="309" r:id="rId27"/>
    <p:sldId id="310" r:id="rId28"/>
    <p:sldId id="293" r:id="rId29"/>
    <p:sldId id="289" r:id="rId30"/>
    <p:sldId id="285" r:id="rId31"/>
    <p:sldId id="270" r:id="rId32"/>
    <p:sldId id="284" r:id="rId33"/>
  </p:sldIdLst>
  <p:sldSz cx="18288000" cy="10287000"/>
  <p:notesSz cx="6858000" cy="9144000"/>
  <p:embeddedFontLst>
    <p:embeddedFont>
      <p:font typeface="Arimo Bold" panose="020B0704020202020204" pitchFamily="34" charset="0"/>
      <p:regular r:id="rId35"/>
    </p:embeddedFont>
    <p:embeddedFont>
      <p:font typeface="Garet Bold" pitchFamily="2" charset="0"/>
      <p:regular r:id="rId36"/>
    </p:embeddedFont>
    <p:embeddedFont>
      <p:font typeface="Montserrat" pitchFamily="2" charset="0"/>
      <p:regular r:id="rId37"/>
    </p:embeddedFont>
    <p:embeddedFont>
      <p:font typeface="Montserrat Bold" pitchFamily="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700"/>
    <a:srgbClr val="FFC4DE"/>
    <a:srgbClr val="FFDD64"/>
    <a:srgbClr val="FFEB00"/>
    <a:srgbClr val="EEE7CA"/>
    <a:srgbClr val="C19A08"/>
    <a:srgbClr val="E2D044"/>
    <a:srgbClr val="E9E496"/>
    <a:srgbClr val="FFF7D7"/>
    <a:srgbClr val="FFE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0" autoAdjust="0"/>
    <p:restoredTop sz="94444" autoAdjust="0"/>
  </p:normalViewPr>
  <p:slideViewPr>
    <p:cSldViewPr>
      <p:cViewPr varScale="1">
        <p:scale>
          <a:sx n="68" d="100"/>
          <a:sy n="68" d="100"/>
        </p:scale>
        <p:origin x="248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4FC0-CFC6-3948-8AC1-73DE7CF5B104}" type="datetimeFigureOut">
              <a:rPr kumimoji="1" lang="ko-KR" altLang="en-US" smtClean="0"/>
              <a:t>2023. 5. 31.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BBE7-B930-A248-8317-08DD9F29A1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03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86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73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19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7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74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068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8725" y="7290901"/>
            <a:ext cx="4531428" cy="888842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01154" cy="1291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966968"/>
            <a:ext cx="1101154" cy="129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7966968"/>
            <a:ext cx="1101154" cy="1291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1028700"/>
            <a:ext cx="1101154" cy="1291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0958" y="4203419"/>
            <a:ext cx="13546084" cy="208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ko-KR" altLang="en-US" sz="17800" dirty="0">
                <a:solidFill>
                  <a:srgbClr val="000000"/>
                </a:solidFill>
                <a:latin typeface="+mj-lt"/>
                <a:ea typeface="BM Jua" panose="02020603020101020101" pitchFamily="18" charset="-127"/>
                <a:cs typeface="Calibri" panose="020F0502020204030204" pitchFamily="34" charset="0"/>
              </a:rPr>
              <a:t>포트폴리오</a:t>
            </a:r>
            <a:endParaRPr lang="en-US" sz="17800" dirty="0">
              <a:solidFill>
                <a:srgbClr val="000000"/>
              </a:solidFill>
              <a:latin typeface="+mj-lt"/>
              <a:ea typeface="BM Jua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36908" y="2171700"/>
            <a:ext cx="92350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ko-KR" altLang="en-US" sz="10000" b="1" dirty="0">
                <a:solidFill>
                  <a:srgbClr val="F9C041"/>
                </a:solidFill>
                <a:latin typeface="+mj-lt"/>
                <a:ea typeface="BM Jua" panose="02020603020101020101" pitchFamily="18" charset="-127"/>
              </a:rPr>
              <a:t>시장을 이기는</a:t>
            </a:r>
            <a:endParaRPr lang="en-US" sz="10000" b="1" dirty="0">
              <a:solidFill>
                <a:srgbClr val="F9C041"/>
              </a:solidFill>
              <a:latin typeface="+mj-lt"/>
              <a:ea typeface="BM Jua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14D25-F343-844F-8A25-9BDDAC1A585B}"/>
              </a:ext>
            </a:extLst>
          </p:cNvPr>
          <p:cNvSpPr txBox="1"/>
          <p:nvPr/>
        </p:nvSpPr>
        <p:spPr>
          <a:xfrm>
            <a:off x="7391400" y="753526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김태원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노서형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백두현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최민락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C0973-E7D7-FB4B-BE52-94DB956B9FC9}"/>
              </a:ext>
            </a:extLst>
          </p:cNvPr>
          <p:cNvSpPr txBox="1"/>
          <p:nvPr/>
        </p:nvSpPr>
        <p:spPr>
          <a:xfrm>
            <a:off x="8001000" y="6194864"/>
            <a:ext cx="2329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dirty="0" err="1">
                <a:latin typeface="+mj-lt"/>
                <a:ea typeface="BM Jua" panose="02020603020101020101" pitchFamily="18" charset="-127"/>
              </a:rPr>
              <a:t>팩터폭격</a:t>
            </a:r>
            <a:endParaRPr kumimoji="1" lang="ko-KR" altLang="en-US" sz="5200" dirty="0">
              <a:latin typeface="+mj-lt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4D39E046-4A71-A940-8167-BBB593CDDE84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26461DE2-1A4F-AA47-9DB9-1764EDF36906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B9FDB1E8-7108-DA4C-86AE-7A2EAA316CBD}"/>
              </a:ext>
            </a:extLst>
          </p:cNvPr>
          <p:cNvSpPr txBox="1"/>
          <p:nvPr/>
        </p:nvSpPr>
        <p:spPr>
          <a:xfrm>
            <a:off x="1323474" y="868114"/>
            <a:ext cx="126973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병합 및 대체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40256-339B-9C4B-A90A-D630C3039D2E}"/>
              </a:ext>
            </a:extLst>
          </p:cNvPr>
          <p:cNvSpPr txBox="1"/>
          <p:nvPr/>
        </p:nvSpPr>
        <p:spPr>
          <a:xfrm>
            <a:off x="762000" y="1790700"/>
            <a:ext cx="888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상장주식수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 데이터에 회계년도 컬럼 추가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개의 데이터프레임으로 병합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F9505-650B-BF47-8A7F-467E0C3404BC}"/>
              </a:ext>
            </a:extLst>
          </p:cNvPr>
          <p:cNvSpPr txBox="1"/>
          <p:nvPr/>
        </p:nvSpPr>
        <p:spPr>
          <a:xfrm>
            <a:off x="762000" y="5993368"/>
            <a:ext cx="930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TS2000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데이터의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KRX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데이터의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자릿수 맞춰주기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DEA34E-A92D-E04B-9DD5-7197D8FD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10500"/>
            <a:ext cx="38735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0F145-709B-6B46-9BF0-5F43A4911911}"/>
              </a:ext>
            </a:extLst>
          </p:cNvPr>
          <p:cNvSpPr txBox="1"/>
          <p:nvPr/>
        </p:nvSpPr>
        <p:spPr>
          <a:xfrm>
            <a:off x="762000" y="7363888"/>
            <a:ext cx="4272323" cy="839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연결재무제표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결측치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개별재무제표로 대체</a:t>
            </a:r>
          </a:p>
          <a:p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5B08D1-7A83-1148-83CE-F9332346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055100"/>
            <a:ext cx="104902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9F7D92-6B75-334E-B503-850DD94E3A49}"/>
              </a:ext>
            </a:extLst>
          </p:cNvPr>
          <p:cNvSpPr txBox="1"/>
          <p:nvPr/>
        </p:nvSpPr>
        <p:spPr>
          <a:xfrm>
            <a:off x="711200" y="8529145"/>
            <a:ext cx="806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회계년도에 맞춰서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TS2000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데이터와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KRX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 합치기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42EF2-FBC1-4A47-85CD-AA827C32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5" y="2191266"/>
            <a:ext cx="7805815" cy="3467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3B988D-EFA6-CE4E-AFB8-58B9E88F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16" y="6452134"/>
            <a:ext cx="6604000" cy="443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28F6F7-FE60-364F-B59F-3A501A600038}"/>
              </a:ext>
            </a:extLst>
          </p:cNvPr>
          <p:cNvSpPr/>
          <p:nvPr/>
        </p:nvSpPr>
        <p:spPr>
          <a:xfrm>
            <a:off x="804785" y="699455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금융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우선주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외국계기업 제외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77A711D-80D7-B241-934A-337D9E2F9DDE}"/>
              </a:ext>
            </a:extLst>
          </p:cNvPr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4781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DE3E4A0-3292-5342-814B-B8C9787E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8" y="2476500"/>
            <a:ext cx="6794500" cy="1828800"/>
          </a:xfrm>
          <a:prstGeom prst="rect">
            <a:avLst/>
          </a:prstGeom>
        </p:spPr>
      </p:pic>
      <p:grpSp>
        <p:nvGrpSpPr>
          <p:cNvPr id="10" name="Group 12">
            <a:extLst>
              <a:ext uri="{FF2B5EF4-FFF2-40B4-BE49-F238E27FC236}">
                <a16:creationId xmlns:a16="http://schemas.microsoft.com/office/drawing/2014/main" id="{4131944F-B792-BC46-9D04-9EB76A17BB0F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2466C76-DB59-6F42-9687-A2933BDAB86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E8A0DAC5-CD3D-0844-A5DC-68E013277B29}"/>
              </a:ext>
            </a:extLst>
          </p:cNvPr>
          <p:cNvSpPr txBox="1"/>
          <p:nvPr/>
        </p:nvSpPr>
        <p:spPr>
          <a:xfrm>
            <a:off x="1323474" y="868114"/>
            <a:ext cx="123925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병합 및 대체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7D20A-DCF9-6346-A758-6911FD191235}"/>
              </a:ext>
            </a:extLst>
          </p:cNvPr>
          <p:cNvSpPr txBox="1"/>
          <p:nvPr/>
        </p:nvSpPr>
        <p:spPr>
          <a:xfrm>
            <a:off x="914400" y="198703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결측치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562E-9BDE-3446-99FA-FA351324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48" y="4914900"/>
            <a:ext cx="5842000" cy="222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ECC8C5-1FD8-2F47-840F-6E4C675B5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48" y="7808466"/>
            <a:ext cx="5448300" cy="39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94E72-CC1D-7B45-AF79-10B1F0E7D6B9}"/>
              </a:ext>
            </a:extLst>
          </p:cNvPr>
          <p:cNvSpPr txBox="1"/>
          <p:nvPr/>
        </p:nvSpPr>
        <p:spPr>
          <a:xfrm>
            <a:off x="914400" y="447783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회계년도뒤에 불필요한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/12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DA26C-CCD8-6445-8FDA-E6FEAF13D606}"/>
              </a:ext>
            </a:extLst>
          </p:cNvPr>
          <p:cNvSpPr txBox="1"/>
          <p:nvPr/>
        </p:nvSpPr>
        <p:spPr>
          <a:xfrm>
            <a:off x="972207" y="74295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회사명앞에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2E21C9-5C14-8345-802C-5FD0C2FAF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9231978"/>
            <a:ext cx="77597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9C006C-B719-7443-9ECD-7524E7AEE0E5}"/>
              </a:ext>
            </a:extLst>
          </p:cNvPr>
          <p:cNvSpPr txBox="1"/>
          <p:nvPr/>
        </p:nvSpPr>
        <p:spPr>
          <a:xfrm>
            <a:off x="927322" y="864870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ROA, NEW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컬럼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82D826-6349-D747-8486-B6B931F7B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80" y="9185619"/>
            <a:ext cx="4813300" cy="495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2FE37-6AF3-C04B-9D9A-FD8E5CA726F7}"/>
              </a:ext>
            </a:extLst>
          </p:cNvPr>
          <p:cNvSpPr txBox="1"/>
          <p:nvPr/>
        </p:nvSpPr>
        <p:spPr>
          <a:xfrm>
            <a:off x="9690538" y="723900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네이버에서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수정종가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컬럼 가져오기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크롤링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46469C-7266-5F4A-A088-77D703A13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45350"/>
            <a:ext cx="7470228" cy="6849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59A6E-C82B-874D-B5D2-5D847C46A3C0}"/>
              </a:ext>
            </a:extLst>
          </p:cNvPr>
          <p:cNvSpPr txBox="1"/>
          <p:nvPr/>
        </p:nvSpPr>
        <p:spPr>
          <a:xfrm>
            <a:off x="9690538" y="877049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수익률 컬럼 생성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A51C972-8C49-A146-8758-41B38F8E6052}"/>
              </a:ext>
            </a:extLst>
          </p:cNvPr>
          <p:cNvSpPr txBox="1"/>
          <p:nvPr/>
        </p:nvSpPr>
        <p:spPr>
          <a:xfrm>
            <a:off x="16078200" y="9783551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79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347493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EDA(Boxplot)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400300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6B5566-6B22-844E-9776-2D9EBEBF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30498"/>
            <a:ext cx="8917778" cy="5923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842FF-F171-EE4F-BE07-11E3228E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486" y="3030498"/>
            <a:ext cx="9047379" cy="5999202"/>
          </a:xfrm>
          <a:prstGeom prst="rect">
            <a:avLst/>
          </a:prstGeom>
        </p:spPr>
      </p:pic>
      <p:sp>
        <p:nvSpPr>
          <p:cNvPr id="14" name="AutoShape 15">
            <a:extLst>
              <a:ext uri="{FF2B5EF4-FFF2-40B4-BE49-F238E27FC236}">
                <a16:creationId xmlns:a16="http://schemas.microsoft.com/office/drawing/2014/main" id="{12093EE3-4AF7-D147-AE0C-361E1DDD0C3D}"/>
              </a:ext>
            </a:extLst>
          </p:cNvPr>
          <p:cNvSpPr/>
          <p:nvPr/>
        </p:nvSpPr>
        <p:spPr>
          <a:xfrm>
            <a:off x="9207457" y="8001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153BF77-E7AE-B04A-8BF6-FF2046E7CF5F}"/>
              </a:ext>
            </a:extLst>
          </p:cNvPr>
          <p:cNvSpPr txBox="1"/>
          <p:nvPr/>
        </p:nvSpPr>
        <p:spPr>
          <a:xfrm>
            <a:off x="15544800" y="9436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1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6845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EDA(QQ Plot)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7607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39910A6F-E230-8B40-957C-D705637F61FE}"/>
              </a:ext>
            </a:extLst>
          </p:cNvPr>
          <p:cNvSpPr/>
          <p:nvPr/>
        </p:nvSpPr>
        <p:spPr>
          <a:xfrm>
            <a:off x="9167646" y="5715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B08AC9-85AD-BC41-A9D8-2629791B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46015"/>
            <a:ext cx="8963816" cy="4493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E2677E-B3BC-4F4E-A311-1FF4CCF5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543300"/>
            <a:ext cx="8969233" cy="44958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24602D1F-23D8-4445-B97B-0B73E9B3966C}"/>
              </a:ext>
            </a:extLst>
          </p:cNvPr>
          <p:cNvSpPr txBox="1"/>
          <p:nvPr/>
        </p:nvSpPr>
        <p:spPr>
          <a:xfrm>
            <a:off x="15392400" y="9390484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822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6845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</a:t>
            </a:r>
            <a:r>
              <a:rPr lang="en-US" altLang="ko-KR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distplot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7607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1815E992-5239-0A4D-A6BB-89B8B0A47372}"/>
              </a:ext>
            </a:extLst>
          </p:cNvPr>
          <p:cNvSpPr/>
          <p:nvPr/>
        </p:nvSpPr>
        <p:spPr>
          <a:xfrm>
            <a:off x="9152605" y="4953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BD3A43-54F2-A542-BADC-66AB85A3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43300"/>
            <a:ext cx="8957163" cy="457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9AA6A2-C2FF-B747-8CF1-B5262AFDF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537159"/>
            <a:ext cx="8991600" cy="4578141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2448F2B8-D940-8A4C-900A-6EA2B7E5500F}"/>
              </a:ext>
            </a:extLst>
          </p:cNvPr>
          <p:cNvSpPr txBox="1"/>
          <p:nvPr/>
        </p:nvSpPr>
        <p:spPr>
          <a:xfrm>
            <a:off x="15392400" y="9460543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251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3177AE2B-1199-0A47-B958-5995CF7245DA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266BBDB-F0CB-374E-9C24-1F1FA9C2E4D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ADA416D0-2EB9-964D-96CE-BC2508A03FE5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Standard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스케일링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EFD1C4-47A9-5744-A4E2-C91318AB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24708"/>
            <a:ext cx="7213600" cy="2044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2DFEB1-F59D-BD4F-AC47-8F3CEF78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067300"/>
            <a:ext cx="8470900" cy="449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05BBA-8B0B-0644-ADBA-ABE377DEF983}"/>
              </a:ext>
            </a:extLst>
          </p:cNvPr>
          <p:cNvSpPr txBox="1"/>
          <p:nvPr/>
        </p:nvSpPr>
        <p:spPr>
          <a:xfrm>
            <a:off x="15316200" y="93980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234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9F708EF6-146E-1C48-A341-577CA1089F80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49221E80-E60D-CB49-8A4B-0CD58EE37F6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1BAD56B4-EA3A-2A4E-901A-24A10ADA868E}"/>
              </a:ext>
            </a:extLst>
          </p:cNvPr>
          <p:cNvSpPr txBox="1"/>
          <p:nvPr/>
        </p:nvSpPr>
        <p:spPr>
          <a:xfrm>
            <a:off x="1323475" y="9443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최종 데이터프레임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DA9952-9EF2-A447-B37B-85403719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71750"/>
            <a:ext cx="17721754" cy="561975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C0875ED-8AB6-884C-BD5B-E9A282E64EED}"/>
              </a:ext>
            </a:extLst>
          </p:cNvPr>
          <p:cNvSpPr txBox="1"/>
          <p:nvPr/>
        </p:nvSpPr>
        <p:spPr>
          <a:xfrm>
            <a:off x="15468600" y="938664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5837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5206" y="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539373" y="723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532132" y="7239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634C6F-CBBD-204A-96F9-182EC02791E4}"/>
              </a:ext>
            </a:extLst>
          </p:cNvPr>
          <p:cNvSpPr/>
          <p:nvPr/>
        </p:nvSpPr>
        <p:spPr>
          <a:xfrm>
            <a:off x="2717138" y="3948871"/>
            <a:ext cx="10591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</a:t>
            </a:r>
            <a:r>
              <a:rPr kumimoji="1" lang="en-US" altLang="ko-KR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후보 변수</a:t>
            </a:r>
            <a:endParaRPr kumimoji="1" lang="en-US" altLang="ko-KR" sz="35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PBR, PER, PCR, PSR, EY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수익성</a:t>
            </a:r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퀄리티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ROE, ROA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NEW -  NEW(</a:t>
            </a: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판관비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23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544CBD12-EF92-BF41-8F8D-4E85E64EA31B}"/>
              </a:ext>
            </a:extLst>
          </p:cNvPr>
          <p:cNvSpPr/>
          <p:nvPr/>
        </p:nvSpPr>
        <p:spPr>
          <a:xfrm rot="16200000">
            <a:off x="8214005" y="3432855"/>
            <a:ext cx="1821087" cy="312420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0D728-65FE-634E-81D4-76755B83CA90}"/>
              </a:ext>
            </a:extLst>
          </p:cNvPr>
          <p:cNvSpPr txBox="1"/>
          <p:nvPr/>
        </p:nvSpPr>
        <p:spPr>
          <a:xfrm>
            <a:off x="7818120" y="4794901"/>
            <a:ext cx="4526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시계열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회귀분석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6195D95-8A1F-5548-82BE-F26A497D4B9A}"/>
              </a:ext>
            </a:extLst>
          </p:cNvPr>
          <p:cNvSpPr/>
          <p:nvPr/>
        </p:nvSpPr>
        <p:spPr>
          <a:xfrm>
            <a:off x="2394303" y="3314699"/>
            <a:ext cx="4685977" cy="4191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4AA74A-FC47-A14A-BE51-BD45D38DA9E4}"/>
              </a:ext>
            </a:extLst>
          </p:cNvPr>
          <p:cNvSpPr/>
          <p:nvPr/>
        </p:nvSpPr>
        <p:spPr>
          <a:xfrm>
            <a:off x="11120269" y="3230922"/>
            <a:ext cx="4685977" cy="4191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ECC33-C71D-B249-B38E-036D37F34769}"/>
              </a:ext>
            </a:extLst>
          </p:cNvPr>
          <p:cNvSpPr/>
          <p:nvPr/>
        </p:nvSpPr>
        <p:spPr>
          <a:xfrm>
            <a:off x="11622834" y="3771900"/>
            <a:ext cx="9144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최종 변수</a:t>
            </a:r>
            <a:endParaRPr kumimoji="1" lang="en-US" altLang="ko-KR" sz="35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PBR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수익성</a:t>
            </a:r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퀄리티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 ROE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NEW - NEW(</a:t>
            </a: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판관비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sz="23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5F59497-47B0-DC44-8B7C-A7E329B69D27}"/>
              </a:ext>
            </a:extLst>
          </p:cNvPr>
          <p:cNvSpPr/>
          <p:nvPr/>
        </p:nvSpPr>
        <p:spPr>
          <a:xfrm>
            <a:off x="11596152" y="5207186"/>
            <a:ext cx="2819400" cy="4571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487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C1D70E3-5811-EA45-A676-F62F9E62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2" y="1900174"/>
            <a:ext cx="5760000" cy="4462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34C3FD-FCA3-E640-93B5-7EC8BA8C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800" y="1790700"/>
            <a:ext cx="5760000" cy="4387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6A2FA9-912C-D044-A3B9-52EB85F59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5984524"/>
            <a:ext cx="5760000" cy="44625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94BF22-236E-B244-B9EB-9BDCBCFFE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493" y="6078225"/>
            <a:ext cx="5760000" cy="4462526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ED54F60-AAC4-8546-854C-501B3D2092DF}"/>
              </a:ext>
            </a:extLst>
          </p:cNvPr>
          <p:cNvSpPr/>
          <p:nvPr/>
        </p:nvSpPr>
        <p:spPr>
          <a:xfrm>
            <a:off x="6146908" y="1898899"/>
            <a:ext cx="5892692" cy="426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DE8B3D6-8BFF-FD42-9E52-0BD7F17FF0E2}"/>
              </a:ext>
            </a:extLst>
          </p:cNvPr>
          <p:cNvSpPr txBox="1"/>
          <p:nvPr/>
        </p:nvSpPr>
        <p:spPr>
          <a:xfrm>
            <a:off x="1475875" y="95250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70151BA2-C672-304B-8762-8A7D3C17A786}"/>
              </a:ext>
            </a:extLst>
          </p:cNvPr>
          <p:cNvSpPr/>
          <p:nvPr/>
        </p:nvSpPr>
        <p:spPr>
          <a:xfrm rot="2853186">
            <a:off x="6061803" y="1432228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EFDF697-892B-B941-B4C6-5D8748D95915}"/>
              </a:ext>
            </a:extLst>
          </p:cNvPr>
          <p:cNvSpPr/>
          <p:nvPr/>
        </p:nvSpPr>
        <p:spPr>
          <a:xfrm>
            <a:off x="10121458" y="6003574"/>
            <a:ext cx="5892692" cy="426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D2ADFE2F-5B64-6D40-8F70-460210695D7A}"/>
              </a:ext>
            </a:extLst>
          </p:cNvPr>
          <p:cNvSpPr/>
          <p:nvPr/>
        </p:nvSpPr>
        <p:spPr>
          <a:xfrm rot="8076968">
            <a:off x="15479856" y="5820466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46F9A1B-6831-D440-A2F2-3FE66F1FACB3}"/>
              </a:ext>
            </a:extLst>
          </p:cNvPr>
          <p:cNvSpPr txBox="1"/>
          <p:nvPr/>
        </p:nvSpPr>
        <p:spPr>
          <a:xfrm>
            <a:off x="15691539" y="9636776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8396F6-CB8A-1F4B-BAAB-C69B55495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92" y="1790637"/>
            <a:ext cx="5760000" cy="44625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CB0C91-AD3C-CF4E-AC91-445AB1F42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493" y="6023862"/>
            <a:ext cx="5760000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id="{B66230CD-D63A-5141-842F-81B7191ACDC2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8C285D7-D0C6-1541-94C7-959D8986E3B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66A9B6-A3C8-5240-AB9D-C64F114FE1DA}"/>
              </a:ext>
            </a:extLst>
          </p:cNvPr>
          <p:cNvSpPr txBox="1"/>
          <p:nvPr/>
        </p:nvSpPr>
        <p:spPr>
          <a:xfrm>
            <a:off x="1475874" y="1181100"/>
            <a:ext cx="102589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선형회귀분석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8CFADBD-45F7-D049-B8F6-E5F66EE71632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C9E882-E667-FA4A-B771-DCFB753E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65" y="2640945"/>
            <a:ext cx="13140824" cy="608965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6663EAA-A288-E640-89A0-AD0ADCEC43F4}"/>
              </a:ext>
            </a:extLst>
          </p:cNvPr>
          <p:cNvSpPr/>
          <p:nvPr/>
        </p:nvSpPr>
        <p:spPr>
          <a:xfrm>
            <a:off x="4800600" y="4686300"/>
            <a:ext cx="10667999" cy="3810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B6710CD-40D1-F645-88FB-02A72A1E0CDC}"/>
              </a:ext>
            </a:extLst>
          </p:cNvPr>
          <p:cNvSpPr/>
          <p:nvPr/>
        </p:nvSpPr>
        <p:spPr>
          <a:xfrm rot="7807188">
            <a:off x="9615732" y="4089588"/>
            <a:ext cx="809138" cy="81287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C63AEAD-2F8E-F145-878B-45E46F4C03AA}"/>
              </a:ext>
            </a:extLst>
          </p:cNvPr>
          <p:cNvSpPr/>
          <p:nvPr/>
        </p:nvSpPr>
        <p:spPr>
          <a:xfrm flipH="1" flipV="1">
            <a:off x="2286002" y="46482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9A8AE3E-C9BE-3142-97D7-FCB2AF803858}"/>
              </a:ext>
            </a:extLst>
          </p:cNvPr>
          <p:cNvSpPr/>
          <p:nvPr/>
        </p:nvSpPr>
        <p:spPr>
          <a:xfrm rot="7807188">
            <a:off x="5958132" y="4089588"/>
            <a:ext cx="809138" cy="81287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5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2391410" cy="12595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1410" cy="12595168"/>
            </a:xfrm>
            <a:custGeom>
              <a:avLst/>
              <a:gdLst/>
              <a:ahLst/>
              <a:cxnLst/>
              <a:rect l="l" t="t" r="r" b="b"/>
              <a:pathLst>
                <a:path w="22391410" h="12595168">
                  <a:moveTo>
                    <a:pt x="0" y="0"/>
                  </a:moveTo>
                  <a:lnTo>
                    <a:pt x="0" y="12595168"/>
                  </a:lnTo>
                  <a:lnTo>
                    <a:pt x="22391410" y="12595168"/>
                  </a:lnTo>
                  <a:lnTo>
                    <a:pt x="22391410" y="0"/>
                  </a:lnTo>
                  <a:lnTo>
                    <a:pt x="0" y="0"/>
                  </a:lnTo>
                  <a:close/>
                  <a:moveTo>
                    <a:pt x="22330449" y="12534208"/>
                  </a:moveTo>
                  <a:lnTo>
                    <a:pt x="59690" y="12534208"/>
                  </a:lnTo>
                  <a:lnTo>
                    <a:pt x="59690" y="59690"/>
                  </a:lnTo>
                  <a:lnTo>
                    <a:pt x="22330449" y="59690"/>
                  </a:lnTo>
                  <a:lnTo>
                    <a:pt x="22330449" y="12534208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23474" y="9258300"/>
            <a:ext cx="13697978" cy="0"/>
          </a:xfrm>
          <a:prstGeom prst="line">
            <a:avLst/>
          </a:prstGeom>
          <a:ln w="19050" cap="flat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272439" y="9078912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11142167" cy="8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8500" b="1" dirty="0">
                <a:solidFill>
                  <a:srgbClr val="000000"/>
                </a:solidFill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9478" y="4837569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주제 선정이유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3314700"/>
            <a:ext cx="294342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6078" y="4845136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Montserrat Bold"/>
              </a:rPr>
              <a:t>워크플로우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08222" y="3317637"/>
            <a:ext cx="2680860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4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81363" y="3332496"/>
            <a:ext cx="247425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01652" y="3314700"/>
            <a:ext cx="2721682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3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939878" y="3304318"/>
            <a:ext cx="2363335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5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6800" y="6155505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06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DD1733C-C3F7-374D-81F9-626F18ED441E}"/>
              </a:ext>
            </a:extLst>
          </p:cNvPr>
          <p:cNvSpPr txBox="1"/>
          <p:nvPr/>
        </p:nvSpPr>
        <p:spPr>
          <a:xfrm>
            <a:off x="7800474" y="4838700"/>
            <a:ext cx="3781926" cy="45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</a:rPr>
              <a:t>타임테이블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1A380C90-A890-4547-B522-8080C01BAEE9}"/>
              </a:ext>
            </a:extLst>
          </p:cNvPr>
          <p:cNvSpPr txBox="1"/>
          <p:nvPr/>
        </p:nvSpPr>
        <p:spPr>
          <a:xfrm>
            <a:off x="1081388" y="7868002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팩터</a:t>
            </a: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 선정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5A3F334-4034-0F48-8AE5-D3918C6AEDA0}"/>
              </a:ext>
            </a:extLst>
          </p:cNvPr>
          <p:cNvSpPr txBox="1"/>
          <p:nvPr/>
        </p:nvSpPr>
        <p:spPr>
          <a:xfrm>
            <a:off x="1026376" y="4842905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팀 소개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827D895-A755-5345-80B1-6B1E3478AFA5}"/>
              </a:ext>
            </a:extLst>
          </p:cNvPr>
          <p:cNvSpPr txBox="1"/>
          <p:nvPr/>
        </p:nvSpPr>
        <p:spPr>
          <a:xfrm>
            <a:off x="14939878" y="4769180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Montserrat Bold"/>
              </a:rPr>
              <a:t>전처리 과정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35E5A8E4-1C1C-CF47-A6F1-311690141553}"/>
              </a:ext>
            </a:extLst>
          </p:cNvPr>
          <p:cNvSpPr txBox="1"/>
          <p:nvPr/>
        </p:nvSpPr>
        <p:spPr>
          <a:xfrm>
            <a:off x="4333490" y="6107676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7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DFAD78E2-336D-6C45-9147-545EF214EA81}"/>
              </a:ext>
            </a:extLst>
          </p:cNvPr>
          <p:cNvSpPr txBox="1"/>
          <p:nvPr/>
        </p:nvSpPr>
        <p:spPr>
          <a:xfrm>
            <a:off x="4348078" y="7820173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자산분배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8027925-EC01-4144-AC2A-49266F63F06F}"/>
              </a:ext>
            </a:extLst>
          </p:cNvPr>
          <p:cNvSpPr txBox="1"/>
          <p:nvPr/>
        </p:nvSpPr>
        <p:spPr>
          <a:xfrm>
            <a:off x="7699017" y="6059847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8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05ADC6EE-5864-4040-86DB-7B1404C4645E}"/>
              </a:ext>
            </a:extLst>
          </p:cNvPr>
          <p:cNvSpPr txBox="1"/>
          <p:nvPr/>
        </p:nvSpPr>
        <p:spPr>
          <a:xfrm>
            <a:off x="7472278" y="7772344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이후 진행사항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6393A284-84A7-0545-813F-18B764B84432}"/>
              </a:ext>
            </a:extLst>
          </p:cNvPr>
          <p:cNvSpPr txBox="1"/>
          <p:nvPr/>
        </p:nvSpPr>
        <p:spPr>
          <a:xfrm>
            <a:off x="11353800" y="5981700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9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0AEF1D83-F4C6-8044-A395-534DADA9579E}"/>
              </a:ext>
            </a:extLst>
          </p:cNvPr>
          <p:cNvSpPr txBox="1"/>
          <p:nvPr/>
        </p:nvSpPr>
        <p:spPr>
          <a:xfrm>
            <a:off x="11368387" y="7694197"/>
            <a:ext cx="4847875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인사이트</a:t>
            </a: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 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D3313E3D-6755-E645-B363-1338DE772759}"/>
              </a:ext>
            </a:extLst>
          </p:cNvPr>
          <p:cNvSpPr txBox="1"/>
          <p:nvPr/>
        </p:nvSpPr>
        <p:spPr>
          <a:xfrm>
            <a:off x="14935200" y="5944472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altLang="ko-KR" sz="12000" b="1" dirty="0">
                <a:solidFill>
                  <a:srgbClr val="F9C041"/>
                </a:solidFill>
              </a:rPr>
              <a:t>10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7A4370CE-051B-C944-AA19-8FDBE41BC926}"/>
              </a:ext>
            </a:extLst>
          </p:cNvPr>
          <p:cNvSpPr txBox="1"/>
          <p:nvPr/>
        </p:nvSpPr>
        <p:spPr>
          <a:xfrm>
            <a:off x="14949788" y="7656969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레퍼런스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D4B59700-0D4F-B84B-A61C-2E59D1FA7F45}"/>
              </a:ext>
            </a:extLst>
          </p:cNvPr>
          <p:cNvSpPr txBox="1"/>
          <p:nvPr/>
        </p:nvSpPr>
        <p:spPr>
          <a:xfrm>
            <a:off x="11382850" y="8238996"/>
            <a:ext cx="4847875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및 한계점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모멘텀 변수 유효성 확인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396CB-1B8A-8940-BDEB-61A58256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05100"/>
            <a:ext cx="8293100" cy="6317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03A21-3DA9-2543-8376-F3D8C4A60416}"/>
              </a:ext>
            </a:extLst>
          </p:cNvPr>
          <p:cNvSpPr txBox="1"/>
          <p:nvPr/>
        </p:nvSpPr>
        <p:spPr>
          <a:xfrm>
            <a:off x="9932633" y="7429500"/>
            <a:ext cx="7427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전년수익률을 기준으로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개로 </a:t>
            </a:r>
            <a:r>
              <a:rPr kumimoji="1" lang="ko-KR" altLang="en-US" dirty="0" err="1"/>
              <a:t>분류했을때</a:t>
            </a:r>
            <a:r>
              <a:rPr kumimoji="1" lang="ko-KR" altLang="en-US" dirty="0"/>
              <a:t> 눈으로 보기에는 겹치는게 </a:t>
            </a:r>
            <a:endParaRPr kumimoji="1" lang="en-US" altLang="ko-KR" dirty="0"/>
          </a:p>
          <a:p>
            <a:r>
              <a:rPr kumimoji="1" lang="ko-KR" altLang="en-US" dirty="0" err="1"/>
              <a:t>많아보이지만</a:t>
            </a:r>
            <a:r>
              <a:rPr kumimoji="1" lang="ko-KR" altLang="en-US" dirty="0"/>
              <a:t> 선형회귀분석으로 </a:t>
            </a:r>
            <a:r>
              <a:rPr kumimoji="1" lang="ko-KR" altLang="en-US" dirty="0" err="1"/>
              <a:t>검증했을때는</a:t>
            </a:r>
            <a:r>
              <a:rPr kumimoji="1" lang="ko-KR" altLang="en-US" dirty="0"/>
              <a:t> 유효성을 찾을 수 있었다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9BB45-CA5B-A842-8B0A-DEF3CFEA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689350"/>
            <a:ext cx="9004300" cy="302260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7ECB855-3970-D047-A64B-575051EE7B9A}"/>
              </a:ext>
            </a:extLst>
          </p:cNvPr>
          <p:cNvSpPr/>
          <p:nvPr/>
        </p:nvSpPr>
        <p:spPr>
          <a:xfrm flipH="1" flipV="1">
            <a:off x="13258800" y="4686300"/>
            <a:ext cx="23622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79389C1-ABA0-834C-97A1-EE46A26EC94E}"/>
              </a:ext>
            </a:extLst>
          </p:cNvPr>
          <p:cNvSpPr/>
          <p:nvPr/>
        </p:nvSpPr>
        <p:spPr>
          <a:xfrm rot="7874132">
            <a:off x="11714415" y="4220311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E63D3A5-933F-174B-8451-13E65EFB9132}"/>
              </a:ext>
            </a:extLst>
          </p:cNvPr>
          <p:cNvSpPr/>
          <p:nvPr/>
        </p:nvSpPr>
        <p:spPr>
          <a:xfrm flipH="1" flipV="1">
            <a:off x="9086437" y="46863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47CF071-2F1C-DE4E-A347-60F36E767138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7991794-B0B2-D942-BA65-17F2D3CFC3A6}"/>
              </a:ext>
            </a:extLst>
          </p:cNvPr>
          <p:cNvSpPr/>
          <p:nvPr/>
        </p:nvSpPr>
        <p:spPr>
          <a:xfrm flipH="1" flipV="1">
            <a:off x="10739993" y="46863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6D67C-3358-4A45-9BD5-91228DA74892}"/>
              </a:ext>
            </a:extLst>
          </p:cNvPr>
          <p:cNvSpPr txBox="1"/>
          <p:nvPr/>
        </p:nvSpPr>
        <p:spPr>
          <a:xfrm>
            <a:off x="10046933" y="8455968"/>
            <a:ext cx="682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모멘텀은</a:t>
            </a:r>
            <a:r>
              <a:rPr kumimoji="1" lang="en-US" altLang="ko-KR" dirty="0"/>
              <a:t> coefficient</a:t>
            </a:r>
            <a:r>
              <a:rPr kumimoji="1" lang="ko-KR" altLang="en-US" dirty="0"/>
              <a:t>가 높을 수록 </a:t>
            </a:r>
            <a:r>
              <a:rPr kumimoji="1" lang="ko-KR" altLang="en-US" dirty="0" err="1"/>
              <a:t>유효한데</a:t>
            </a:r>
            <a:r>
              <a:rPr kumimoji="1" lang="ko-KR" altLang="en-US" dirty="0"/>
              <a:t> </a:t>
            </a:r>
            <a:r>
              <a:rPr kumimoji="1" lang="en-US" altLang="ko-KR" dirty="0"/>
              <a:t>Coefficient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여서 제외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2337D-D5DF-6D46-9BC1-39FADBED9EE5}"/>
              </a:ext>
            </a:extLst>
          </p:cNvPr>
          <p:cNvSpPr txBox="1"/>
          <p:nvPr/>
        </p:nvSpPr>
        <p:spPr>
          <a:xfrm>
            <a:off x="8333937" y="946681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모멘텀 </a:t>
            </a:r>
            <a:r>
              <a:rPr kumimoji="1" lang="ko-KR" altLang="en-US" dirty="0" err="1"/>
              <a:t>팩터에서</a:t>
            </a:r>
            <a:r>
              <a:rPr kumimoji="1" lang="ko-KR" altLang="en-US" dirty="0"/>
              <a:t> 제외</a:t>
            </a:r>
          </a:p>
        </p:txBody>
      </p:sp>
    </p:spTree>
    <p:extLst>
      <p:ext uri="{BB962C8B-B14F-4D97-AF65-F5344CB8AC3E}">
        <p14:creationId xmlns:p14="http://schemas.microsoft.com/office/powerpoint/2010/main" val="281250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571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791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퀄리티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ADEB27-0EEA-5F40-A829-FD7B0AA5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75" y="1562100"/>
            <a:ext cx="6448925" cy="4996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5A48C-2F2E-C347-94FC-997869C9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409700"/>
            <a:ext cx="6553200" cy="507705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F28496D5-4F2E-F344-9B8A-A107187505B8}"/>
              </a:ext>
            </a:extLst>
          </p:cNvPr>
          <p:cNvSpPr txBox="1"/>
          <p:nvPr/>
        </p:nvSpPr>
        <p:spPr>
          <a:xfrm>
            <a:off x="15615339" y="9537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A42AD2-F274-5448-BBC8-77663717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85900"/>
            <a:ext cx="6448925" cy="4996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981083-72EC-2A4E-8222-E11BB9FD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438900"/>
            <a:ext cx="8877300" cy="2997200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64C6046-D64D-E64C-926B-82506D9E26C4}"/>
              </a:ext>
            </a:extLst>
          </p:cNvPr>
          <p:cNvSpPr/>
          <p:nvPr/>
        </p:nvSpPr>
        <p:spPr>
          <a:xfrm>
            <a:off x="4267200" y="7415636"/>
            <a:ext cx="21336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B0AB689-8C27-FE42-9B6E-675459824C1E}"/>
              </a:ext>
            </a:extLst>
          </p:cNvPr>
          <p:cNvSpPr/>
          <p:nvPr/>
        </p:nvSpPr>
        <p:spPr>
          <a:xfrm rot="8014125">
            <a:off x="2416893" y="7053288"/>
            <a:ext cx="671666" cy="59681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4EAE013C-4524-9A40-9124-5FEB3406BBFF}"/>
              </a:ext>
            </a:extLst>
          </p:cNvPr>
          <p:cNvSpPr/>
          <p:nvPr/>
        </p:nvSpPr>
        <p:spPr>
          <a:xfrm flipH="1" flipV="1">
            <a:off x="152400" y="7447386"/>
            <a:ext cx="69850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0F3803B-1382-024D-B317-C3C8E01F3A75}"/>
              </a:ext>
            </a:extLst>
          </p:cNvPr>
          <p:cNvSpPr/>
          <p:nvPr/>
        </p:nvSpPr>
        <p:spPr>
          <a:xfrm flipH="1" flipV="1">
            <a:off x="1860550" y="7447386"/>
            <a:ext cx="80645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39CE08-F22C-1A4B-9486-F931EB97A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275" y="6390938"/>
            <a:ext cx="8915400" cy="303530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77781E1-514F-D141-9BA8-BBA37956772B}"/>
              </a:ext>
            </a:extLst>
          </p:cNvPr>
          <p:cNvSpPr/>
          <p:nvPr/>
        </p:nvSpPr>
        <p:spPr>
          <a:xfrm>
            <a:off x="13481739" y="7415636"/>
            <a:ext cx="21336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822BA55-AD47-9442-B27C-DE3E75FAE4FD}"/>
              </a:ext>
            </a:extLst>
          </p:cNvPr>
          <p:cNvSpPr/>
          <p:nvPr/>
        </p:nvSpPr>
        <p:spPr>
          <a:xfrm rot="8014125">
            <a:off x="11507796" y="7005378"/>
            <a:ext cx="671666" cy="59681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51879F1-0F49-C148-856E-6B5D0FD0EA65}"/>
              </a:ext>
            </a:extLst>
          </p:cNvPr>
          <p:cNvSpPr/>
          <p:nvPr/>
        </p:nvSpPr>
        <p:spPr>
          <a:xfrm flipH="1" flipV="1">
            <a:off x="10951453" y="7399476"/>
            <a:ext cx="80645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9D6E7A3-9E09-784E-A188-00DD99193AF5}"/>
              </a:ext>
            </a:extLst>
          </p:cNvPr>
          <p:cNvSpPr/>
          <p:nvPr/>
        </p:nvSpPr>
        <p:spPr>
          <a:xfrm flipH="1" flipV="1">
            <a:off x="9340850" y="7431511"/>
            <a:ext cx="69850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6E192-B449-814F-94DF-15317BE28F0A}"/>
              </a:ext>
            </a:extLst>
          </p:cNvPr>
          <p:cNvSpPr txBox="1"/>
          <p:nvPr/>
        </p:nvSpPr>
        <p:spPr>
          <a:xfrm>
            <a:off x="8603584" y="9702800"/>
            <a:ext cx="108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ROE </a:t>
            </a:r>
            <a:r>
              <a:rPr kumimoji="1" lang="ko-KR" altLang="en-US" dirty="0"/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410896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NEW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유효성 확인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76FE0-232A-3A4F-B948-239C37D3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091" y="2256142"/>
            <a:ext cx="9510859" cy="3242958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30BF84F-20C4-5B49-8A05-28B1EEAC2A69}"/>
              </a:ext>
            </a:extLst>
          </p:cNvPr>
          <p:cNvSpPr/>
          <p:nvPr/>
        </p:nvSpPr>
        <p:spPr>
          <a:xfrm flipH="1" flipV="1">
            <a:off x="12725400" y="3365500"/>
            <a:ext cx="2667000" cy="32933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3C5F9C17-0AB2-724F-9E71-E033E354E7A0}"/>
              </a:ext>
            </a:extLst>
          </p:cNvPr>
          <p:cNvSpPr/>
          <p:nvPr/>
        </p:nvSpPr>
        <p:spPr>
          <a:xfrm rot="8005124">
            <a:off x="15019557" y="2795242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38CEC89-79DB-E54C-BD40-26E20829698C}"/>
              </a:ext>
            </a:extLst>
          </p:cNvPr>
          <p:cNvSpPr/>
          <p:nvPr/>
        </p:nvSpPr>
        <p:spPr>
          <a:xfrm flipH="1" flipV="1">
            <a:off x="8382000" y="3390900"/>
            <a:ext cx="762000" cy="40553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30ABF41-95CC-994C-A7C4-E0B58F7D507A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30AF-63CA-2E40-8B7F-D0EE90164EAF}"/>
              </a:ext>
            </a:extLst>
          </p:cNvPr>
          <p:cNvSpPr txBox="1"/>
          <p:nvPr/>
        </p:nvSpPr>
        <p:spPr>
          <a:xfrm>
            <a:off x="13255878" y="5596391"/>
            <a:ext cx="497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절댓값 씌움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팩터별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종목수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위해서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439BAC-ED49-B744-BD79-7248742F5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91" y="6187607"/>
            <a:ext cx="9510859" cy="3220536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FC3FE88-84AB-1D4C-BB13-EC7B2FC48AF0}"/>
              </a:ext>
            </a:extLst>
          </p:cNvPr>
          <p:cNvSpPr/>
          <p:nvPr/>
        </p:nvSpPr>
        <p:spPr>
          <a:xfrm flipH="1" flipV="1">
            <a:off x="10096500" y="7316877"/>
            <a:ext cx="952499" cy="34122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5B84413-E570-C44B-AC2F-A965243C0D71}"/>
              </a:ext>
            </a:extLst>
          </p:cNvPr>
          <p:cNvSpPr/>
          <p:nvPr/>
        </p:nvSpPr>
        <p:spPr>
          <a:xfrm flipH="1" flipV="1">
            <a:off x="12739656" y="7316016"/>
            <a:ext cx="1052544" cy="290416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A5080845-3F80-8E49-9C3F-E0D00D884CCF}"/>
              </a:ext>
            </a:extLst>
          </p:cNvPr>
          <p:cNvSpPr/>
          <p:nvPr/>
        </p:nvSpPr>
        <p:spPr>
          <a:xfrm rot="5400000">
            <a:off x="12277388" y="5384210"/>
            <a:ext cx="1169195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C4523-75EE-774F-BBDD-68583F8118FC}"/>
              </a:ext>
            </a:extLst>
          </p:cNvPr>
          <p:cNvSpPr txBox="1"/>
          <p:nvPr/>
        </p:nvSpPr>
        <p:spPr>
          <a:xfrm>
            <a:off x="7708937" y="970191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NEW </a:t>
            </a:r>
            <a:r>
              <a:rPr kumimoji="1" lang="ko-KR" altLang="en-US" dirty="0"/>
              <a:t>유효성 검증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49F33-B9FE-AD4F-981E-9B9C0096A229}"/>
              </a:ext>
            </a:extLst>
          </p:cNvPr>
          <p:cNvSpPr txBox="1"/>
          <p:nvPr/>
        </p:nvSpPr>
        <p:spPr>
          <a:xfrm>
            <a:off x="14058900" y="1789519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판관비가</a:t>
            </a:r>
            <a:r>
              <a:rPr kumimoji="1" lang="ko-KR" altLang="en-US" dirty="0"/>
              <a:t> 낮을수록 좋으니깐 유효함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79AF525-8AE8-544D-AF43-EC2DA5118703}"/>
              </a:ext>
            </a:extLst>
          </p:cNvPr>
          <p:cNvSpPr/>
          <p:nvPr/>
        </p:nvSpPr>
        <p:spPr>
          <a:xfrm flipH="1" flipV="1">
            <a:off x="10096499" y="3391745"/>
            <a:ext cx="952499" cy="404687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9FD3E3-B2A4-574A-A60C-F3FCF1F9C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93" y="2816221"/>
            <a:ext cx="7776569" cy="59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5206" y="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4915993" y="5715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4AA74A-FC47-A14A-BE51-BD45D38DA9E4}"/>
              </a:ext>
            </a:extLst>
          </p:cNvPr>
          <p:cNvSpPr/>
          <p:nvPr/>
        </p:nvSpPr>
        <p:spPr>
          <a:xfrm>
            <a:off x="914400" y="1219042"/>
            <a:ext cx="16535400" cy="8039258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ECC33-C71D-B249-B38E-036D37F34769}"/>
              </a:ext>
            </a:extLst>
          </p:cNvPr>
          <p:cNvSpPr/>
          <p:nvPr/>
        </p:nvSpPr>
        <p:spPr>
          <a:xfrm>
            <a:off x="4610100" y="357657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6000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 PBR</a:t>
            </a:r>
            <a:b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ROE</a:t>
            </a:r>
            <a:b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NEW - NEW(</a:t>
            </a:r>
            <a:r>
              <a:rPr kumimoji="1" lang="ko-KR" altLang="en-US" sz="6000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/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시가총액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ko-KR" altLang="en-US" sz="6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A45C36E-A5A7-7B47-B25F-F26B0A846E93}"/>
              </a:ext>
            </a:extLst>
          </p:cNvPr>
          <p:cNvSpPr txBox="1"/>
          <p:nvPr/>
        </p:nvSpPr>
        <p:spPr>
          <a:xfrm>
            <a:off x="5617732" y="5800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최종 변수 확정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1043CF1-D531-8940-AFDF-F365F694E268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0807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8215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615573" y="723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608332" y="7239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5B17B27F-CF14-9A43-92B3-9E3A08380E74}"/>
              </a:ext>
            </a:extLst>
          </p:cNvPr>
          <p:cNvSpPr/>
          <p:nvPr/>
        </p:nvSpPr>
        <p:spPr>
          <a:xfrm>
            <a:off x="1006322" y="4610100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F9D126-989F-FA4B-AA33-680E9A1E2602}"/>
              </a:ext>
            </a:extLst>
          </p:cNvPr>
          <p:cNvSpPr txBox="1"/>
          <p:nvPr/>
        </p:nvSpPr>
        <p:spPr>
          <a:xfrm>
            <a:off x="1959671" y="4845069"/>
            <a:ext cx="29626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최적 가중치 결정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153AC6CE-D611-994D-8C36-8537B43421A4}"/>
              </a:ext>
            </a:extLst>
          </p:cNvPr>
          <p:cNvSpPr/>
          <p:nvPr/>
        </p:nvSpPr>
        <p:spPr>
          <a:xfrm>
            <a:off x="6797522" y="4610100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E61AD6-9511-2647-919F-D80BED2D6C50}"/>
              </a:ext>
            </a:extLst>
          </p:cNvPr>
          <p:cNvSpPr txBox="1"/>
          <p:nvPr/>
        </p:nvSpPr>
        <p:spPr>
          <a:xfrm>
            <a:off x="8321522" y="4845069"/>
            <a:ext cx="16129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 err="1"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ko-KR" altLang="en-US" sz="3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254353D-B887-0E46-94A6-8DE653F1FECD}"/>
              </a:ext>
            </a:extLst>
          </p:cNvPr>
          <p:cNvSpPr/>
          <p:nvPr/>
        </p:nvSpPr>
        <p:spPr>
          <a:xfrm>
            <a:off x="12588722" y="4610100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9471BD-B904-DF45-B8CF-220736682EE0}"/>
              </a:ext>
            </a:extLst>
          </p:cNvPr>
          <p:cNvSpPr txBox="1"/>
          <p:nvPr/>
        </p:nvSpPr>
        <p:spPr>
          <a:xfrm>
            <a:off x="13542071" y="4845069"/>
            <a:ext cx="27783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</a:p>
        </p:txBody>
      </p:sp>
      <p:sp>
        <p:nvSpPr>
          <p:cNvPr id="60" name="오른쪽 화살표[R] 59">
            <a:extLst>
              <a:ext uri="{FF2B5EF4-FFF2-40B4-BE49-F238E27FC236}">
                <a16:creationId xmlns:a16="http://schemas.microsoft.com/office/drawing/2014/main" id="{91234176-297B-7347-9EF9-857687C59D86}"/>
              </a:ext>
            </a:extLst>
          </p:cNvPr>
          <p:cNvSpPr/>
          <p:nvPr/>
        </p:nvSpPr>
        <p:spPr>
          <a:xfrm>
            <a:off x="6108893" y="4970040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F5A634F0-378D-9A45-8A3B-0D701F2AFED3}"/>
              </a:ext>
            </a:extLst>
          </p:cNvPr>
          <p:cNvSpPr/>
          <p:nvPr/>
        </p:nvSpPr>
        <p:spPr>
          <a:xfrm>
            <a:off x="11881571" y="4970040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78DA044-0A70-614B-9CE3-8C5906400ADC}"/>
              </a:ext>
            </a:extLst>
          </p:cNvPr>
          <p:cNvSpPr txBox="1"/>
          <p:nvPr/>
        </p:nvSpPr>
        <p:spPr>
          <a:xfrm>
            <a:off x="155448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7228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최적 가중치 결정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0EEB-2CC6-0045-B557-19A2321FB53F}"/>
              </a:ext>
            </a:extLst>
          </p:cNvPr>
          <p:cNvSpPr txBox="1"/>
          <p:nvPr/>
        </p:nvSpPr>
        <p:spPr>
          <a:xfrm>
            <a:off x="3594263" y="3598902"/>
            <a:ext cx="1111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가중치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가중치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+ 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가중치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(EBITDA) + 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가중치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(NEW)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98D7FD7-D830-CF47-85FE-6F8A23FEAD92}"/>
              </a:ext>
            </a:extLst>
          </p:cNvPr>
          <p:cNvSpPr txBox="1"/>
          <p:nvPr/>
        </p:nvSpPr>
        <p:spPr>
          <a:xfrm>
            <a:off x="153924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B30DF-4A9B-C041-993B-E8986561A314}"/>
              </a:ext>
            </a:extLst>
          </p:cNvPr>
          <p:cNvSpPr txBox="1"/>
          <p:nvPr/>
        </p:nvSpPr>
        <p:spPr>
          <a:xfrm>
            <a:off x="5753100" y="29718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팩터의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41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06391D2-C2AD-DD4B-BEF7-0394F163DEBE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1800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A314688-C0CF-8C4C-830C-C9E94010D7A3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67021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95117D97-8DA8-8D44-8EFC-3F8BEDAF27AC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5AFF523A-6A6C-5F46-A997-A6165949647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2CB96-DA36-A942-9C30-7C2854FFA0BA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이후 진행 사항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8638D-99F3-7246-BB75-9F2B37163023}"/>
              </a:ext>
            </a:extLst>
          </p:cNvPr>
          <p:cNvSpPr txBox="1"/>
          <p:nvPr/>
        </p:nvSpPr>
        <p:spPr>
          <a:xfrm>
            <a:off x="1524000" y="2628900"/>
            <a:ext cx="4379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성능테스트 </a:t>
            </a:r>
            <a:r>
              <a:rPr kumimoji="1"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벡테스팅</a:t>
            </a:r>
            <a:endParaRPr kumimoji="1" lang="ko-KR" altLang="en-US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CCAE964-CE8C-704C-B5E1-AD15785B3EE1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5342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0F1B5972-B285-8F46-9296-AD5D7C9BF02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0126CAF2-610D-E145-90BA-2B878508ABA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369F3064-D4CB-F540-A594-2DBB9277259E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인사이트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및 한계점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CFB423-20A7-7445-B38D-289F7BD34905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9634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777" y="2946915"/>
            <a:ext cx="4280995" cy="6311385"/>
            <a:chOff x="0" y="0"/>
            <a:chExt cx="6213285" cy="916012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8777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622532" y="2946915"/>
            <a:ext cx="4280995" cy="6311385"/>
            <a:chOff x="0" y="0"/>
            <a:chExt cx="6213285" cy="916012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622532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156288" y="2946915"/>
            <a:ext cx="4280995" cy="6311385"/>
            <a:chOff x="0" y="0"/>
            <a:chExt cx="6213285" cy="9160122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9156288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93830" y="4084311"/>
            <a:ext cx="3588583" cy="358858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t="-10602" b="-3952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027586" y="4084311"/>
            <a:ext cx="3588583" cy="358858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t="-962" b="-4916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E50A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561341" y="4084311"/>
            <a:ext cx="3588583" cy="358858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t="-8995" b="-41128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08D7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984592" y="683817"/>
            <a:ext cx="13376007" cy="1716984"/>
            <a:chOff x="0" y="0"/>
            <a:chExt cx="21126681" cy="2711883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21063181" cy="2648383"/>
            </a:xfrm>
            <a:custGeom>
              <a:avLst/>
              <a:gdLst/>
              <a:ahLst/>
              <a:cxnLst/>
              <a:rect l="l" t="t" r="r" b="b"/>
              <a:pathLst>
                <a:path w="21063181" h="2648383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1126681" cy="2711883"/>
            </a:xfrm>
            <a:custGeom>
              <a:avLst/>
              <a:gdLst/>
              <a:ahLst/>
              <a:cxnLst/>
              <a:rect l="l" t="t" r="r" b="b"/>
              <a:pathLst>
                <a:path w="21126681" h="2711883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3231680" y="3205422"/>
            <a:ext cx="819386" cy="227854"/>
            <a:chOff x="0" y="0"/>
            <a:chExt cx="1092514" cy="303805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7765436" y="3205422"/>
            <a:ext cx="819386" cy="227854"/>
            <a:chOff x="0" y="0"/>
            <a:chExt cx="1092514" cy="30380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57" name="Group 57"/>
          <p:cNvGrpSpPr/>
          <p:nvPr/>
        </p:nvGrpSpPr>
        <p:grpSpPr>
          <a:xfrm>
            <a:off x="12299191" y="3205422"/>
            <a:ext cx="819386" cy="227854"/>
            <a:chOff x="0" y="0"/>
            <a:chExt cx="1092514" cy="303805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69" name="TextBox 69"/>
          <p:cNvSpPr txBox="1"/>
          <p:nvPr/>
        </p:nvSpPr>
        <p:spPr>
          <a:xfrm>
            <a:off x="493830" y="7749094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Olivia Wilson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0086" y="7749094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Connor Hamilton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506341" y="7749094"/>
            <a:ext cx="3588583" cy="51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Howard Ong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913222" y="1262125"/>
            <a:ext cx="7699617" cy="13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Fredoka One"/>
              </a:rPr>
              <a:t>THE TEAM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93830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Project manager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000086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Marketing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506341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Manager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41177" y="3099315"/>
            <a:ext cx="4280995" cy="6311385"/>
            <a:chOff x="0" y="0"/>
            <a:chExt cx="6213285" cy="9160122"/>
          </a:xfrm>
        </p:grpSpPr>
        <p:sp>
          <p:nvSpPr>
            <p:cNvPr id="77" name="Freeform 77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8" name="Freeform 78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79" name="AutoShape 79"/>
          <p:cNvSpPr/>
          <p:nvPr/>
        </p:nvSpPr>
        <p:spPr>
          <a:xfrm>
            <a:off x="272525" y="3750936"/>
            <a:ext cx="42277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80"/>
          <p:cNvGrpSpPr/>
          <p:nvPr/>
        </p:nvGrpSpPr>
        <p:grpSpPr>
          <a:xfrm>
            <a:off x="4774932" y="3099315"/>
            <a:ext cx="4280995" cy="6311385"/>
            <a:chOff x="0" y="0"/>
            <a:chExt cx="6213285" cy="9160122"/>
          </a:xfrm>
        </p:grpSpPr>
        <p:sp>
          <p:nvSpPr>
            <p:cNvPr id="81" name="Freeform 81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Freeform 82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3" name="AutoShape 83"/>
          <p:cNvSpPr/>
          <p:nvPr/>
        </p:nvSpPr>
        <p:spPr>
          <a:xfrm>
            <a:off x="4806280" y="3750936"/>
            <a:ext cx="4249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4" name="Group 84"/>
          <p:cNvGrpSpPr/>
          <p:nvPr/>
        </p:nvGrpSpPr>
        <p:grpSpPr>
          <a:xfrm>
            <a:off x="9308688" y="3099315"/>
            <a:ext cx="4280995" cy="6311385"/>
            <a:chOff x="0" y="0"/>
            <a:chExt cx="6213285" cy="9160122"/>
          </a:xfrm>
        </p:grpSpPr>
        <p:sp>
          <p:nvSpPr>
            <p:cNvPr id="85" name="Freeform 85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7" name="AutoShape 87"/>
          <p:cNvSpPr/>
          <p:nvPr/>
        </p:nvSpPr>
        <p:spPr>
          <a:xfrm>
            <a:off x="9340036" y="3750936"/>
            <a:ext cx="42277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/>
        </p:nvGrpSpPr>
        <p:grpSpPr>
          <a:xfrm>
            <a:off x="2136992" y="836217"/>
            <a:ext cx="13376007" cy="1716984"/>
            <a:chOff x="0" y="0"/>
            <a:chExt cx="21126681" cy="2711883"/>
          </a:xfrm>
        </p:grpSpPr>
        <p:sp>
          <p:nvSpPr>
            <p:cNvPr id="98" name="Freeform 98"/>
            <p:cNvSpPr/>
            <p:nvPr/>
          </p:nvSpPr>
          <p:spPr>
            <a:xfrm>
              <a:off x="31750" y="31750"/>
              <a:ext cx="21063181" cy="2648383"/>
            </a:xfrm>
            <a:custGeom>
              <a:avLst/>
              <a:gdLst/>
              <a:ahLst/>
              <a:cxnLst/>
              <a:rect l="l" t="t" r="r" b="b"/>
              <a:pathLst>
                <a:path w="21063181" h="2648383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9" name="Freeform 99"/>
            <p:cNvSpPr/>
            <p:nvPr/>
          </p:nvSpPr>
          <p:spPr>
            <a:xfrm>
              <a:off x="0" y="0"/>
              <a:ext cx="21126681" cy="2711883"/>
            </a:xfrm>
            <a:custGeom>
              <a:avLst/>
              <a:gdLst/>
              <a:ahLst/>
              <a:cxnLst/>
              <a:rect l="l" t="t" r="r" b="b"/>
              <a:pathLst>
                <a:path w="21126681" h="2711883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2459234" y="1167965"/>
            <a:ext cx="1022720" cy="284397"/>
            <a:chOff x="0" y="0"/>
            <a:chExt cx="1363627" cy="379195"/>
          </a:xfrm>
        </p:grpSpPr>
        <p:grpSp>
          <p:nvGrpSpPr>
            <p:cNvPr id="101" name="Group 101"/>
            <p:cNvGrpSpPr/>
            <p:nvPr/>
          </p:nvGrpSpPr>
          <p:grpSpPr>
            <a:xfrm>
              <a:off x="0" y="0"/>
              <a:ext cx="379195" cy="379195"/>
              <a:chOff x="0" y="0"/>
              <a:chExt cx="812800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492679" y="0"/>
              <a:ext cx="379195" cy="379195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984431" y="0"/>
              <a:ext cx="379195" cy="379195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0" name="Group 110"/>
          <p:cNvGrpSpPr/>
          <p:nvPr/>
        </p:nvGrpSpPr>
        <p:grpSpPr>
          <a:xfrm>
            <a:off x="3384080" y="3357822"/>
            <a:ext cx="819386" cy="227854"/>
            <a:chOff x="0" y="0"/>
            <a:chExt cx="1092514" cy="303805"/>
          </a:xfrm>
        </p:grpSpPr>
        <p:grpSp>
          <p:nvGrpSpPr>
            <p:cNvPr id="111" name="Group 11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20" name="Group 120"/>
          <p:cNvGrpSpPr/>
          <p:nvPr/>
        </p:nvGrpSpPr>
        <p:grpSpPr>
          <a:xfrm>
            <a:off x="7917836" y="3357822"/>
            <a:ext cx="819386" cy="227854"/>
            <a:chOff x="0" y="0"/>
            <a:chExt cx="1092514" cy="303805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30" name="Group 130"/>
          <p:cNvGrpSpPr/>
          <p:nvPr/>
        </p:nvGrpSpPr>
        <p:grpSpPr>
          <a:xfrm>
            <a:off x="12451591" y="3357822"/>
            <a:ext cx="819386" cy="227854"/>
            <a:chOff x="0" y="0"/>
            <a:chExt cx="1092514" cy="303805"/>
          </a:xfrm>
        </p:grpSpPr>
        <p:grpSp>
          <p:nvGrpSpPr>
            <p:cNvPr id="131" name="Group 13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36" name="TextBox 1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44" name="TextBox 144"/>
          <p:cNvSpPr txBox="1"/>
          <p:nvPr/>
        </p:nvSpPr>
        <p:spPr>
          <a:xfrm>
            <a:off x="9658741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백두현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6" name="TextBox 146"/>
          <p:cNvSpPr txBox="1"/>
          <p:nvPr/>
        </p:nvSpPr>
        <p:spPr>
          <a:xfrm>
            <a:off x="646230" y="85160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리더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7" name="TextBox 147"/>
          <p:cNvSpPr txBox="1"/>
          <p:nvPr/>
        </p:nvSpPr>
        <p:spPr>
          <a:xfrm>
            <a:off x="5152486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PPT</a:t>
            </a: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제작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8" name="TextBox 148"/>
          <p:cNvSpPr txBox="1"/>
          <p:nvPr/>
        </p:nvSpPr>
        <p:spPr>
          <a:xfrm>
            <a:off x="9658741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최종 발표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176" name="Group 3">
            <a:extLst>
              <a:ext uri="{FF2B5EF4-FFF2-40B4-BE49-F238E27FC236}">
                <a16:creationId xmlns:a16="http://schemas.microsoft.com/office/drawing/2014/main" id="{87207601-DFC6-F54B-9757-F8272F04619F}"/>
              </a:ext>
            </a:extLst>
          </p:cNvPr>
          <p:cNvGrpSpPr/>
          <p:nvPr/>
        </p:nvGrpSpPr>
        <p:grpSpPr>
          <a:xfrm>
            <a:off x="13752218" y="2933700"/>
            <a:ext cx="4280995" cy="6311385"/>
            <a:chOff x="0" y="0"/>
            <a:chExt cx="6213285" cy="9160122"/>
          </a:xfrm>
        </p:grpSpPr>
        <p:sp>
          <p:nvSpPr>
            <p:cNvPr id="177" name="Freeform 4">
              <a:extLst>
                <a:ext uri="{FF2B5EF4-FFF2-40B4-BE49-F238E27FC236}">
                  <a16:creationId xmlns:a16="http://schemas.microsoft.com/office/drawing/2014/main" id="{ADE7C23B-DDA1-2B4B-9082-1D481DE316F8}"/>
                </a:ext>
              </a:extLst>
            </p:cNvPr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709B35BF-006A-624C-B80E-F6A5FE3F20BF}"/>
                </a:ext>
              </a:extLst>
            </p:cNvPr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79" name="AutoShape 6">
            <a:extLst>
              <a:ext uri="{FF2B5EF4-FFF2-40B4-BE49-F238E27FC236}">
                <a16:creationId xmlns:a16="http://schemas.microsoft.com/office/drawing/2014/main" id="{73E7A267-D571-1F43-9099-98B422D9B6B0}"/>
              </a:ext>
            </a:extLst>
          </p:cNvPr>
          <p:cNvSpPr/>
          <p:nvPr/>
        </p:nvSpPr>
        <p:spPr>
          <a:xfrm>
            <a:off x="13752218" y="3690993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0" name="Group 15">
            <a:extLst>
              <a:ext uri="{FF2B5EF4-FFF2-40B4-BE49-F238E27FC236}">
                <a16:creationId xmlns:a16="http://schemas.microsoft.com/office/drawing/2014/main" id="{51FC89EB-943A-F94D-9EE6-32CC549B76D6}"/>
              </a:ext>
            </a:extLst>
          </p:cNvPr>
          <p:cNvGrpSpPr>
            <a:grpSpLocks noChangeAspect="1"/>
          </p:cNvGrpSpPr>
          <p:nvPr/>
        </p:nvGrpSpPr>
        <p:grpSpPr>
          <a:xfrm>
            <a:off x="14157271" y="4176768"/>
            <a:ext cx="3588583" cy="3588583"/>
            <a:chOff x="0" y="0"/>
            <a:chExt cx="6350000" cy="6350000"/>
          </a:xfrm>
        </p:grpSpPr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FABBA428-40B2-0749-AD97-0E6809C63628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t="-10602" b="-39521"/>
              </a:stretch>
            </a:blipFill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CBD96E89-18EA-3140-8B14-D6913508CB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grpSp>
        <p:nvGrpSpPr>
          <p:cNvPr id="183" name="Group 37">
            <a:extLst>
              <a:ext uri="{FF2B5EF4-FFF2-40B4-BE49-F238E27FC236}">
                <a16:creationId xmlns:a16="http://schemas.microsoft.com/office/drawing/2014/main" id="{FF5F3C3B-7EBB-674F-AB8A-E1839792A343}"/>
              </a:ext>
            </a:extLst>
          </p:cNvPr>
          <p:cNvGrpSpPr/>
          <p:nvPr/>
        </p:nvGrpSpPr>
        <p:grpSpPr>
          <a:xfrm>
            <a:off x="16895121" y="3297879"/>
            <a:ext cx="819386" cy="227854"/>
            <a:chOff x="0" y="0"/>
            <a:chExt cx="1092514" cy="303805"/>
          </a:xfrm>
        </p:grpSpPr>
        <p:grpSp>
          <p:nvGrpSpPr>
            <p:cNvPr id="184" name="Group 38">
              <a:extLst>
                <a:ext uri="{FF2B5EF4-FFF2-40B4-BE49-F238E27FC236}">
                  <a16:creationId xmlns:a16="http://schemas.microsoft.com/office/drawing/2014/main" id="{02920C67-C7DD-8F40-A83C-4E29E1FCFDD0}"/>
                </a:ext>
              </a:extLst>
            </p:cNvPr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91" name="Freeform 39">
                <a:extLst>
                  <a:ext uri="{FF2B5EF4-FFF2-40B4-BE49-F238E27FC236}">
                    <a16:creationId xmlns:a16="http://schemas.microsoft.com/office/drawing/2014/main" id="{2A386D71-D53F-C941-BDC9-0D534816E4F2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92" name="TextBox 40">
                <a:extLst>
                  <a:ext uri="{FF2B5EF4-FFF2-40B4-BE49-F238E27FC236}">
                    <a16:creationId xmlns:a16="http://schemas.microsoft.com/office/drawing/2014/main" id="{1AA3FF33-C914-9049-81D1-2AE219B0635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5" name="Group 41">
              <a:extLst>
                <a:ext uri="{FF2B5EF4-FFF2-40B4-BE49-F238E27FC236}">
                  <a16:creationId xmlns:a16="http://schemas.microsoft.com/office/drawing/2014/main" id="{E920CE39-C78F-C34F-A0FA-5E808B9DDD01}"/>
                </a:ext>
              </a:extLst>
            </p:cNvPr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89" name="Freeform 42">
                <a:extLst>
                  <a:ext uri="{FF2B5EF4-FFF2-40B4-BE49-F238E27FC236}">
                    <a16:creationId xmlns:a16="http://schemas.microsoft.com/office/drawing/2014/main" id="{4C050AFB-D17D-984D-993C-161CBE39F94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90" name="TextBox 43">
                <a:extLst>
                  <a:ext uri="{FF2B5EF4-FFF2-40B4-BE49-F238E27FC236}">
                    <a16:creationId xmlns:a16="http://schemas.microsoft.com/office/drawing/2014/main" id="{405E9AF2-9986-554C-B73C-88B4A2A851D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6" name="Group 44">
              <a:extLst>
                <a:ext uri="{FF2B5EF4-FFF2-40B4-BE49-F238E27FC236}">
                  <a16:creationId xmlns:a16="http://schemas.microsoft.com/office/drawing/2014/main" id="{B154D37D-07E6-7C47-BC26-D71240C2FC5C}"/>
                </a:ext>
              </a:extLst>
            </p:cNvPr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87" name="Freeform 45">
                <a:extLst>
                  <a:ext uri="{FF2B5EF4-FFF2-40B4-BE49-F238E27FC236}">
                    <a16:creationId xmlns:a16="http://schemas.microsoft.com/office/drawing/2014/main" id="{8BB0D7F1-CD96-994D-93E1-94960F8AEC3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88" name="TextBox 46">
                <a:extLst>
                  <a:ext uri="{FF2B5EF4-FFF2-40B4-BE49-F238E27FC236}">
                    <a16:creationId xmlns:a16="http://schemas.microsoft.com/office/drawing/2014/main" id="{4414A35C-897A-CB43-AF76-20FC34B0EC5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93" name="TextBox 69">
            <a:extLst>
              <a:ext uri="{FF2B5EF4-FFF2-40B4-BE49-F238E27FC236}">
                <a16:creationId xmlns:a16="http://schemas.microsoft.com/office/drawing/2014/main" id="{FDF0E336-20AF-5841-99E7-E4BE418A3747}"/>
              </a:ext>
            </a:extLst>
          </p:cNvPr>
          <p:cNvSpPr txBox="1"/>
          <p:nvPr/>
        </p:nvSpPr>
        <p:spPr>
          <a:xfrm>
            <a:off x="14157271" y="7841551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Olivia Wilson</a:t>
            </a:r>
          </a:p>
        </p:txBody>
      </p:sp>
      <p:sp>
        <p:nvSpPr>
          <p:cNvPr id="194" name="TextBox 73">
            <a:extLst>
              <a:ext uri="{FF2B5EF4-FFF2-40B4-BE49-F238E27FC236}">
                <a16:creationId xmlns:a16="http://schemas.microsoft.com/office/drawing/2014/main" id="{DDDACA61-CB41-DE4C-9B19-4F0C1E1E86F5}"/>
              </a:ext>
            </a:extLst>
          </p:cNvPr>
          <p:cNvSpPr txBox="1"/>
          <p:nvPr/>
        </p:nvSpPr>
        <p:spPr>
          <a:xfrm>
            <a:off x="14157271" y="8374447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Project manager</a:t>
            </a:r>
          </a:p>
        </p:txBody>
      </p:sp>
      <p:grpSp>
        <p:nvGrpSpPr>
          <p:cNvPr id="195" name="Group 76">
            <a:extLst>
              <a:ext uri="{FF2B5EF4-FFF2-40B4-BE49-F238E27FC236}">
                <a16:creationId xmlns:a16="http://schemas.microsoft.com/office/drawing/2014/main" id="{F3A7FEBA-D261-8F48-B2B2-82C168B23A2B}"/>
              </a:ext>
            </a:extLst>
          </p:cNvPr>
          <p:cNvGrpSpPr/>
          <p:nvPr/>
        </p:nvGrpSpPr>
        <p:grpSpPr>
          <a:xfrm>
            <a:off x="13904618" y="3086100"/>
            <a:ext cx="4280995" cy="6311385"/>
            <a:chOff x="0" y="0"/>
            <a:chExt cx="6213285" cy="9160122"/>
          </a:xfrm>
        </p:grpSpPr>
        <p:sp>
          <p:nvSpPr>
            <p:cNvPr id="196" name="Freeform 77">
              <a:extLst>
                <a:ext uri="{FF2B5EF4-FFF2-40B4-BE49-F238E27FC236}">
                  <a16:creationId xmlns:a16="http://schemas.microsoft.com/office/drawing/2014/main" id="{AD79F168-CEB2-654C-B1FB-A51F796A82C5}"/>
                </a:ext>
              </a:extLst>
            </p:cNvPr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7" name="Freeform 78">
              <a:extLst>
                <a:ext uri="{FF2B5EF4-FFF2-40B4-BE49-F238E27FC236}">
                  <a16:creationId xmlns:a16="http://schemas.microsoft.com/office/drawing/2014/main" id="{8821151B-D212-9547-AB1F-3D6BE7152639}"/>
                </a:ext>
              </a:extLst>
            </p:cNvPr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98" name="AutoShape 79">
            <a:extLst>
              <a:ext uri="{FF2B5EF4-FFF2-40B4-BE49-F238E27FC236}">
                <a16:creationId xmlns:a16="http://schemas.microsoft.com/office/drawing/2014/main" id="{2FCEA428-D85A-9340-B773-99E0076B8B5D}"/>
              </a:ext>
            </a:extLst>
          </p:cNvPr>
          <p:cNvSpPr/>
          <p:nvPr/>
        </p:nvSpPr>
        <p:spPr>
          <a:xfrm flipV="1">
            <a:off x="13935966" y="3829427"/>
            <a:ext cx="4249648" cy="139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2" name="Group 110">
            <a:extLst>
              <a:ext uri="{FF2B5EF4-FFF2-40B4-BE49-F238E27FC236}">
                <a16:creationId xmlns:a16="http://schemas.microsoft.com/office/drawing/2014/main" id="{8560B9F5-0DD9-B24D-B1DF-CF258739792B}"/>
              </a:ext>
            </a:extLst>
          </p:cNvPr>
          <p:cNvGrpSpPr/>
          <p:nvPr/>
        </p:nvGrpSpPr>
        <p:grpSpPr>
          <a:xfrm>
            <a:off x="17047521" y="3344607"/>
            <a:ext cx="819386" cy="227854"/>
            <a:chOff x="0" y="0"/>
            <a:chExt cx="1092514" cy="303805"/>
          </a:xfrm>
        </p:grpSpPr>
        <p:grpSp>
          <p:nvGrpSpPr>
            <p:cNvPr id="203" name="Group 111">
              <a:extLst>
                <a:ext uri="{FF2B5EF4-FFF2-40B4-BE49-F238E27FC236}">
                  <a16:creationId xmlns:a16="http://schemas.microsoft.com/office/drawing/2014/main" id="{4E5076A3-8423-C542-BF08-C284FCB24121}"/>
                </a:ext>
              </a:extLst>
            </p:cNvPr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210" name="Freeform 112">
                <a:extLst>
                  <a:ext uri="{FF2B5EF4-FFF2-40B4-BE49-F238E27FC236}">
                    <a16:creationId xmlns:a16="http://schemas.microsoft.com/office/drawing/2014/main" id="{1A445E68-86BC-164F-9F0F-EC62F1C81578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211" name="TextBox 113">
                <a:extLst>
                  <a:ext uri="{FF2B5EF4-FFF2-40B4-BE49-F238E27FC236}">
                    <a16:creationId xmlns:a16="http://schemas.microsoft.com/office/drawing/2014/main" id="{D165241B-DF79-9F4B-AC43-B4C34CA0E51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4" name="Group 114">
              <a:extLst>
                <a:ext uri="{FF2B5EF4-FFF2-40B4-BE49-F238E27FC236}">
                  <a16:creationId xmlns:a16="http://schemas.microsoft.com/office/drawing/2014/main" id="{FBE3A0BF-A2DB-0E44-9F0D-4CE5F1773542}"/>
                </a:ext>
              </a:extLst>
            </p:cNvPr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208" name="Freeform 115">
                <a:extLst>
                  <a:ext uri="{FF2B5EF4-FFF2-40B4-BE49-F238E27FC236}">
                    <a16:creationId xmlns:a16="http://schemas.microsoft.com/office/drawing/2014/main" id="{71CC1543-6CE4-2542-A418-2D9320BF2DA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209" name="TextBox 116">
                <a:extLst>
                  <a:ext uri="{FF2B5EF4-FFF2-40B4-BE49-F238E27FC236}">
                    <a16:creationId xmlns:a16="http://schemas.microsoft.com/office/drawing/2014/main" id="{74E63FBE-A066-A542-8D5C-B30BC659E0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5" name="Group 117">
              <a:extLst>
                <a:ext uri="{FF2B5EF4-FFF2-40B4-BE49-F238E27FC236}">
                  <a16:creationId xmlns:a16="http://schemas.microsoft.com/office/drawing/2014/main" id="{6241785C-38F3-6145-9E9D-6266469845A9}"/>
                </a:ext>
              </a:extLst>
            </p:cNvPr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206" name="Freeform 118">
                <a:extLst>
                  <a:ext uri="{FF2B5EF4-FFF2-40B4-BE49-F238E27FC236}">
                    <a16:creationId xmlns:a16="http://schemas.microsoft.com/office/drawing/2014/main" id="{CEBB8DC7-370B-9149-86FE-D06F44B37E9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207" name="TextBox 119">
                <a:extLst>
                  <a:ext uri="{FF2B5EF4-FFF2-40B4-BE49-F238E27FC236}">
                    <a16:creationId xmlns:a16="http://schemas.microsoft.com/office/drawing/2014/main" id="{1DFD3F09-483A-5C4A-BD8A-DE0C2B05A6B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213" name="TextBox 146">
            <a:extLst>
              <a:ext uri="{FF2B5EF4-FFF2-40B4-BE49-F238E27FC236}">
                <a16:creationId xmlns:a16="http://schemas.microsoft.com/office/drawing/2014/main" id="{DC4AF2CF-FC51-654A-9724-B035533E1BBC}"/>
              </a:ext>
            </a:extLst>
          </p:cNvPr>
          <p:cNvSpPr txBox="1"/>
          <p:nvPr/>
        </p:nvSpPr>
        <p:spPr>
          <a:xfrm>
            <a:off x="14309671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자료정리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214" name="Group 12">
            <a:extLst>
              <a:ext uri="{FF2B5EF4-FFF2-40B4-BE49-F238E27FC236}">
                <a16:creationId xmlns:a16="http://schemas.microsoft.com/office/drawing/2014/main" id="{65FFC1C4-8D6F-C544-890B-473754D1BD11}"/>
              </a:ext>
            </a:extLst>
          </p:cNvPr>
          <p:cNvGrpSpPr/>
          <p:nvPr/>
        </p:nvGrpSpPr>
        <p:grpSpPr>
          <a:xfrm>
            <a:off x="6417165" y="1110609"/>
            <a:ext cx="1928035" cy="567830"/>
            <a:chOff x="0" y="0"/>
            <a:chExt cx="570168" cy="152400"/>
          </a:xfrm>
        </p:grpSpPr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526BFBE5-B073-4B45-B922-10B04FFAB1E9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16" name="TextBox 145">
            <a:extLst>
              <a:ext uri="{FF2B5EF4-FFF2-40B4-BE49-F238E27FC236}">
                <a16:creationId xmlns:a16="http://schemas.microsoft.com/office/drawing/2014/main" id="{888A9E03-1386-6F48-B22C-39304FE52793}"/>
              </a:ext>
            </a:extLst>
          </p:cNvPr>
          <p:cNvSpPr txBox="1"/>
          <p:nvPr/>
        </p:nvSpPr>
        <p:spPr>
          <a:xfrm>
            <a:off x="5458879" y="1020973"/>
            <a:ext cx="7699617" cy="13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dirty="0">
                <a:solidFill>
                  <a:srgbClr val="000000"/>
                </a:solidFill>
                <a:latin typeface="Fredoka One"/>
              </a:rPr>
              <a:t>THE TEAM</a:t>
            </a:r>
          </a:p>
        </p:txBody>
      </p:sp>
      <p:pic>
        <p:nvPicPr>
          <p:cNvPr id="217" name="Picture 6">
            <a:extLst>
              <a:ext uri="{FF2B5EF4-FFF2-40B4-BE49-F238E27FC236}">
                <a16:creationId xmlns:a16="http://schemas.microsoft.com/office/drawing/2014/main" id="{0EC8C5B6-C8DD-4C42-9CA9-D299986DB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53000" y="3903279"/>
            <a:ext cx="3954457" cy="4345557"/>
          </a:xfrm>
          <a:prstGeom prst="rect">
            <a:avLst/>
          </a:prstGeom>
        </p:spPr>
      </p:pic>
      <p:sp>
        <p:nvSpPr>
          <p:cNvPr id="218" name="TextBox 143">
            <a:extLst>
              <a:ext uri="{FF2B5EF4-FFF2-40B4-BE49-F238E27FC236}">
                <a16:creationId xmlns:a16="http://schemas.microsoft.com/office/drawing/2014/main" id="{CF99237F-5CCA-C947-8E51-2A77FC89C74A}"/>
              </a:ext>
            </a:extLst>
          </p:cNvPr>
          <p:cNvSpPr txBox="1"/>
          <p:nvPr/>
        </p:nvSpPr>
        <p:spPr>
          <a:xfrm>
            <a:off x="5175863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노서형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0" name="Picture 8">
            <a:extLst>
              <a:ext uri="{FF2B5EF4-FFF2-40B4-BE49-F238E27FC236}">
                <a16:creationId xmlns:a16="http://schemas.microsoft.com/office/drawing/2014/main" id="{6943D851-1FDB-7844-8BDE-799C0F5CF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44460" y="3947960"/>
            <a:ext cx="4014940" cy="4014940"/>
          </a:xfrm>
          <a:prstGeom prst="rect">
            <a:avLst/>
          </a:prstGeom>
        </p:spPr>
      </p:pic>
      <p:sp>
        <p:nvSpPr>
          <p:cNvPr id="221" name="TextBox 142">
            <a:extLst>
              <a:ext uri="{FF2B5EF4-FFF2-40B4-BE49-F238E27FC236}">
                <a16:creationId xmlns:a16="http://schemas.microsoft.com/office/drawing/2014/main" id="{4F0726DE-6CB6-CC48-A42A-5F60BB9B8121}"/>
              </a:ext>
            </a:extLst>
          </p:cNvPr>
          <p:cNvSpPr txBox="1"/>
          <p:nvPr/>
        </p:nvSpPr>
        <p:spPr>
          <a:xfrm>
            <a:off x="14309671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최민락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2" name="Picture 10">
            <a:extLst>
              <a:ext uri="{FF2B5EF4-FFF2-40B4-BE49-F238E27FC236}">
                <a16:creationId xmlns:a16="http://schemas.microsoft.com/office/drawing/2014/main" id="{E74CDD31-B60C-1942-AFE8-C8AE852DCA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0944082">
            <a:off x="1509976" y="7709108"/>
            <a:ext cx="778457" cy="603305"/>
          </a:xfrm>
          <a:prstGeom prst="rect">
            <a:avLst/>
          </a:prstGeom>
        </p:spPr>
      </p:pic>
      <p:sp>
        <p:nvSpPr>
          <p:cNvPr id="223" name="TextBox 142">
            <a:extLst>
              <a:ext uri="{FF2B5EF4-FFF2-40B4-BE49-F238E27FC236}">
                <a16:creationId xmlns:a16="http://schemas.microsoft.com/office/drawing/2014/main" id="{6C8E448F-B34F-C840-9E4E-9E76A2FC808C}"/>
              </a:ext>
            </a:extLst>
          </p:cNvPr>
          <p:cNvSpPr txBox="1"/>
          <p:nvPr/>
        </p:nvSpPr>
        <p:spPr>
          <a:xfrm>
            <a:off x="642831" y="8020277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김태원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4" name="Picture 7">
            <a:extLst>
              <a:ext uri="{FF2B5EF4-FFF2-40B4-BE49-F238E27FC236}">
                <a16:creationId xmlns:a16="http://schemas.microsoft.com/office/drawing/2014/main" id="{1DEEA111-CA9B-0346-9EC9-8D97430BC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46318" y="3889259"/>
            <a:ext cx="3973282" cy="3973282"/>
          </a:xfrm>
          <a:prstGeom prst="rect">
            <a:avLst/>
          </a:prstGeom>
        </p:spPr>
      </p:pic>
      <p:pic>
        <p:nvPicPr>
          <p:cNvPr id="227" name="Picture 9">
            <a:extLst>
              <a:ext uri="{FF2B5EF4-FFF2-40B4-BE49-F238E27FC236}">
                <a16:creationId xmlns:a16="http://schemas.microsoft.com/office/drawing/2014/main" id="{4C768043-BA75-A44E-8485-E4498D83D2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403345" y="3924300"/>
            <a:ext cx="4084055" cy="4084055"/>
          </a:xfrm>
          <a:prstGeom prst="rect">
            <a:avLst/>
          </a:prstGeom>
        </p:spPr>
      </p:pic>
      <p:sp>
        <p:nvSpPr>
          <p:cNvPr id="167" name="TextBox 5">
            <a:extLst>
              <a:ext uri="{FF2B5EF4-FFF2-40B4-BE49-F238E27FC236}">
                <a16:creationId xmlns:a16="http://schemas.microsoft.com/office/drawing/2014/main" id="{B32017D0-4A74-CD40-B421-75A9DA60C999}"/>
              </a:ext>
            </a:extLst>
          </p:cNvPr>
          <p:cNvSpPr txBox="1"/>
          <p:nvPr/>
        </p:nvSpPr>
        <p:spPr>
          <a:xfrm>
            <a:off x="15709933" y="9587387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9688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751E43-CD84-E147-ACC7-7C4761AFC74A}"/>
              </a:ext>
            </a:extLst>
          </p:cNvPr>
          <p:cNvSpPr txBox="1"/>
          <p:nvPr/>
        </p:nvSpPr>
        <p:spPr>
          <a:xfrm>
            <a:off x="764228" y="3141702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-    Markowitz, Harry M. (1952). “Portfolio Selection”. Journal of Finance 7</a:t>
            </a:r>
            <a:endParaRPr kumimoji="1" lang="ko-KR" alt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86CAC-D538-204F-BAA5-075855DAB906}"/>
              </a:ext>
            </a:extLst>
          </p:cNvPr>
          <p:cNvSpPr txBox="1"/>
          <p:nvPr/>
        </p:nvSpPr>
        <p:spPr>
          <a:xfrm>
            <a:off x="747209" y="2379702"/>
            <a:ext cx="15645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0000"/>
                </a:solidFill>
                <a:ea typeface="BM Jua" panose="02020603020101020101" pitchFamily="18" charset="-127"/>
              </a:rPr>
              <a:t>-    Eugene F. </a:t>
            </a:r>
            <a:r>
              <a:rPr lang="en-US" altLang="ko-KR" sz="3000" dirty="0" err="1">
                <a:solidFill>
                  <a:srgbClr val="000000"/>
                </a:solidFill>
                <a:ea typeface="BM Jua" panose="02020603020101020101" pitchFamily="18" charset="-127"/>
              </a:rPr>
              <a:t>Fama</a:t>
            </a:r>
            <a:r>
              <a:rPr lang="en-US" altLang="ko-KR" sz="3000" dirty="0">
                <a:solidFill>
                  <a:srgbClr val="000000"/>
                </a:solidFill>
                <a:ea typeface="BM Jua" panose="02020603020101020101" pitchFamily="18" charset="-127"/>
              </a:rPr>
              <a:t> &amp; Kenneth R. French, “Common Risk Factors in the returns on stocks and bonds”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07AEB-19D2-6145-8A26-FA097E6788CC}"/>
              </a:ext>
            </a:extLst>
          </p:cNvPr>
          <p:cNvSpPr txBox="1"/>
          <p:nvPr/>
        </p:nvSpPr>
        <p:spPr>
          <a:xfrm>
            <a:off x="764228" y="3988270"/>
            <a:ext cx="14915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  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한진택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(2013) – “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건설기업의 재무적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비재무적 요인이 경영성과에 미치는 영향분석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81230-0649-4E4E-A543-56C0F80BC821}"/>
              </a:ext>
            </a:extLst>
          </p:cNvPr>
          <p:cNvSpPr txBox="1"/>
          <p:nvPr/>
        </p:nvSpPr>
        <p:spPr>
          <a:xfrm>
            <a:off x="764228" y="4666446"/>
            <a:ext cx="14915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김성진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(2023)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퀀트의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정석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&gt;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57FB2F3-9608-994D-A46A-B7F60F040F74}"/>
              </a:ext>
            </a:extLst>
          </p:cNvPr>
          <p:cNvGrpSpPr/>
          <p:nvPr/>
        </p:nvGrpSpPr>
        <p:grpSpPr>
          <a:xfrm>
            <a:off x="914400" y="447990"/>
            <a:ext cx="9143995" cy="9839010"/>
            <a:chOff x="0" y="0"/>
            <a:chExt cx="1701235" cy="191389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C69F7F73-1238-BD47-9136-79E2B261653A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96C05D3C-44EE-CF4A-9FC3-9F2BF13069A5}"/>
              </a:ext>
            </a:extLst>
          </p:cNvPr>
          <p:cNvGrpSpPr/>
          <p:nvPr/>
        </p:nvGrpSpPr>
        <p:grpSpPr>
          <a:xfrm>
            <a:off x="10744199" y="447990"/>
            <a:ext cx="7746129" cy="9839010"/>
            <a:chOff x="0" y="0"/>
            <a:chExt cx="1701236" cy="191389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13A38B6-5DF9-2E41-AC01-2CC0CFB5D172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11AB855-C090-0744-91BC-F5F756D08C8E}"/>
              </a:ext>
            </a:extLst>
          </p:cNvPr>
          <p:cNvGrpSpPr/>
          <p:nvPr/>
        </p:nvGrpSpPr>
        <p:grpSpPr>
          <a:xfrm>
            <a:off x="5486400" y="524190"/>
            <a:ext cx="1828800" cy="656910"/>
            <a:chOff x="0" y="0"/>
            <a:chExt cx="570168" cy="15240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1BB95DA-CAB4-3344-92D5-8E4A30F27DB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BD68E71B-0058-4B48-902D-30F93C037EAC}"/>
              </a:ext>
            </a:extLst>
          </p:cNvPr>
          <p:cNvSpPr txBox="1"/>
          <p:nvPr/>
        </p:nvSpPr>
        <p:spPr>
          <a:xfrm>
            <a:off x="2209795" y="119250"/>
            <a:ext cx="13546084" cy="173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en-US" sz="10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68E10F55-2CB2-B140-84CE-5BB8B29AF31A}"/>
              </a:ext>
            </a:extLst>
          </p:cNvPr>
          <p:cNvSpPr txBox="1"/>
          <p:nvPr/>
        </p:nvSpPr>
        <p:spPr>
          <a:xfrm>
            <a:off x="15398958" y="9182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75662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72390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340493" y="3414384"/>
            <a:ext cx="11607015" cy="2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THANKS</a:t>
            </a:r>
          </a:p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FOR WATCHING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64573" y="6002088"/>
            <a:ext cx="11758853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김태원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노서형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백두현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최민락</a:t>
            </a:r>
            <a:endParaRPr lang="en-US" sz="2100" dirty="0">
              <a:solidFill>
                <a:srgbClr val="130E0C"/>
              </a:solidFill>
              <a:latin typeface="Montserrat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C675B-A359-6547-B9FC-718504C5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900"/>
            <a:ext cx="15849600" cy="8548099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01BD907-1775-B243-9202-CE2AEA925E76}"/>
              </a:ext>
            </a:extLst>
          </p:cNvPr>
          <p:cNvSpPr/>
          <p:nvPr/>
        </p:nvSpPr>
        <p:spPr>
          <a:xfrm>
            <a:off x="2667000" y="6743700"/>
            <a:ext cx="6934200" cy="2528299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57019F2B-1CD7-5746-A64A-4AE8E1033388}"/>
              </a:ext>
            </a:extLst>
          </p:cNvPr>
          <p:cNvSpPr/>
          <p:nvPr/>
        </p:nvSpPr>
        <p:spPr>
          <a:xfrm rot="2853186">
            <a:off x="2157935" y="6332628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A3ECCC7-9FAB-AB40-B067-000B00584C49}"/>
              </a:ext>
            </a:extLst>
          </p:cNvPr>
          <p:cNvSpPr txBox="1"/>
          <p:nvPr/>
        </p:nvSpPr>
        <p:spPr>
          <a:xfrm>
            <a:off x="15544800" y="9287264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798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824"/>
            <a:ext cx="8270003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12469" y="-11824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014A639E-BEC0-C848-8241-55EC7785731C}"/>
              </a:ext>
            </a:extLst>
          </p:cNvPr>
          <p:cNvSpPr txBox="1"/>
          <p:nvPr/>
        </p:nvSpPr>
        <p:spPr>
          <a:xfrm>
            <a:off x="2950732" y="5449732"/>
            <a:ext cx="13051268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5500" dirty="0">
                <a:latin typeface="BM Jua" panose="02020603020101020101" pitchFamily="18" charset="-127"/>
                <a:ea typeface="BM Jua" panose="02020603020101020101" pitchFamily="18" charset="-127"/>
              </a:rPr>
              <a:t>주제 선정이유 </a:t>
            </a:r>
            <a:r>
              <a:rPr lang="en-US" altLang="ko-KR" sz="5500" dirty="0"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lang="ko-KR" altLang="en-US" sz="5500" dirty="0">
                <a:latin typeface="BM Jua" panose="02020603020101020101" pitchFamily="18" charset="-127"/>
                <a:ea typeface="BM Jua" panose="02020603020101020101" pitchFamily="18" charset="-127"/>
              </a:rPr>
              <a:t> 이론 기반의 포트폴리오 구성 </a:t>
            </a:r>
            <a:endParaRPr lang="en-US" sz="5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3276600" y="3771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3255532" y="3997341"/>
            <a:ext cx="13051268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주제 </a:t>
            </a:r>
            <a:r>
              <a:rPr lang="en-US" altLang="ko-KR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lang="ko-KR" altLang="en-US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 시장을 이기는 포트폴리오</a:t>
            </a:r>
            <a:endParaRPr lang="en-US" sz="7900" b="1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576393" y="9239561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05/26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05/28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06/01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06/02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198596D3-C283-9A4E-8F67-AE97937DADFD}"/>
              </a:ext>
            </a:extLst>
          </p:cNvPr>
          <p:cNvSpPr/>
          <p:nvPr/>
        </p:nvSpPr>
        <p:spPr>
          <a:xfrm>
            <a:off x="0" y="7728908"/>
            <a:ext cx="2650820" cy="630000"/>
          </a:xfrm>
          <a:prstGeom prst="chevron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8" name="갈매기형 수장[C] 47">
            <a:extLst>
              <a:ext uri="{FF2B5EF4-FFF2-40B4-BE49-F238E27FC236}">
                <a16:creationId xmlns:a16="http://schemas.microsoft.com/office/drawing/2014/main" id="{8D4751D2-7DA0-824B-A2CF-DBF9DCF59065}"/>
              </a:ext>
            </a:extLst>
          </p:cNvPr>
          <p:cNvSpPr/>
          <p:nvPr/>
        </p:nvSpPr>
        <p:spPr>
          <a:xfrm>
            <a:off x="2199871" y="6678391"/>
            <a:ext cx="4886729" cy="630000"/>
          </a:xfrm>
          <a:prstGeom prst="chevron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4" name="갈매기형 수장[C] 53">
            <a:extLst>
              <a:ext uri="{FF2B5EF4-FFF2-40B4-BE49-F238E27FC236}">
                <a16:creationId xmlns:a16="http://schemas.microsoft.com/office/drawing/2014/main" id="{7E7D96AB-65FE-D74F-9D33-EDF05C0E7BBD}"/>
              </a:ext>
            </a:extLst>
          </p:cNvPr>
          <p:cNvSpPr/>
          <p:nvPr/>
        </p:nvSpPr>
        <p:spPr>
          <a:xfrm>
            <a:off x="6019800" y="5770076"/>
            <a:ext cx="4190999" cy="630000"/>
          </a:xfrm>
          <a:prstGeom prst="chevron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494949"/>
                </a:solidFill>
                <a:latin typeface="Garet Bold"/>
              </a:rPr>
              <a:t>팩터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선정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5" name="갈매기형 수장[C] 54">
            <a:extLst>
              <a:ext uri="{FF2B5EF4-FFF2-40B4-BE49-F238E27FC236}">
                <a16:creationId xmlns:a16="http://schemas.microsoft.com/office/drawing/2014/main" id="{F196B7E3-3282-9847-958A-26911D78DE17}"/>
              </a:ext>
            </a:extLst>
          </p:cNvPr>
          <p:cNvSpPr/>
          <p:nvPr/>
        </p:nvSpPr>
        <p:spPr>
          <a:xfrm>
            <a:off x="9017507" y="4718359"/>
            <a:ext cx="4850893" cy="630000"/>
          </a:xfrm>
          <a:prstGeom prst="chevron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6" name="갈매기형 수장[C] 55">
            <a:extLst>
              <a:ext uri="{FF2B5EF4-FFF2-40B4-BE49-F238E27FC236}">
                <a16:creationId xmlns:a16="http://schemas.microsoft.com/office/drawing/2014/main" id="{B39E0CEC-FF27-5149-8B6C-077EC9965775}"/>
              </a:ext>
            </a:extLst>
          </p:cNvPr>
          <p:cNvSpPr/>
          <p:nvPr/>
        </p:nvSpPr>
        <p:spPr>
          <a:xfrm>
            <a:off x="12638318" y="3775321"/>
            <a:ext cx="3227741" cy="630000"/>
          </a:xfrm>
          <a:prstGeom prst="chevron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7" name="갈매기형 수장[C] 56">
            <a:extLst>
              <a:ext uri="{FF2B5EF4-FFF2-40B4-BE49-F238E27FC236}">
                <a16:creationId xmlns:a16="http://schemas.microsoft.com/office/drawing/2014/main" id="{C54E2CF0-2EFE-EA4B-AD34-3C50F65470AD}"/>
              </a:ext>
            </a:extLst>
          </p:cNvPr>
          <p:cNvSpPr/>
          <p:nvPr/>
        </p:nvSpPr>
        <p:spPr>
          <a:xfrm>
            <a:off x="15866059" y="2833618"/>
            <a:ext cx="2345741" cy="630000"/>
          </a:xfrm>
          <a:prstGeom prst="chevron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4BFF0-637D-7348-8827-B590374DD9F2}"/>
              </a:ext>
            </a:extLst>
          </p:cNvPr>
          <p:cNvSpPr txBox="1"/>
          <p:nvPr/>
        </p:nvSpPr>
        <p:spPr>
          <a:xfrm>
            <a:off x="476895" y="7732402"/>
            <a:ext cx="1943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3EF516-7B61-EB46-B7E7-F58782CE9C59}"/>
              </a:ext>
            </a:extLst>
          </p:cNvPr>
          <p:cNvSpPr txBox="1"/>
          <p:nvPr/>
        </p:nvSpPr>
        <p:spPr>
          <a:xfrm>
            <a:off x="912098" y="8008504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343624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321FCA6-4157-8A48-BE5C-46330FD1E3D0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CBF3FBAB-9164-4C4F-863E-1D8300A5AC1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18202471-2918-FB46-B75B-FB64B15C27FF}"/>
              </a:ext>
            </a:extLst>
          </p:cNvPr>
          <p:cNvSpPr txBox="1"/>
          <p:nvPr/>
        </p:nvSpPr>
        <p:spPr>
          <a:xfrm>
            <a:off x="1664343" y="11613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배경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1DB46-22B4-FB44-9DF0-5364F618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22225"/>
            <a:ext cx="8018199" cy="487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91F06-D85E-A448-8E61-B7A35C731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354" y="366861"/>
            <a:ext cx="7135091" cy="4031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50BDC8-07B6-5643-BB45-27641F609975}"/>
              </a:ext>
            </a:extLst>
          </p:cNvPr>
          <p:cNvSpPr txBox="1"/>
          <p:nvPr/>
        </p:nvSpPr>
        <p:spPr>
          <a:xfrm>
            <a:off x="609600" y="243295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배분하는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3ACEC-28CE-F54D-8509-D7076492A444}"/>
              </a:ext>
            </a:extLst>
          </p:cNvPr>
          <p:cNvSpPr txBox="1"/>
          <p:nvPr/>
        </p:nvSpPr>
        <p:spPr>
          <a:xfrm>
            <a:off x="9906000" y="4535360"/>
            <a:ext cx="790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금융 위기 오면 전체적으로 떨어져서 분산효과가 없어져서 본질적인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팩터로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배분</a:t>
            </a:r>
          </a:p>
        </p:txBody>
      </p:sp>
      <p:pic>
        <p:nvPicPr>
          <p:cNvPr id="18" name="Picture 142">
            <a:extLst>
              <a:ext uri="{FF2B5EF4-FFF2-40B4-BE49-F238E27FC236}">
                <a16:creationId xmlns:a16="http://schemas.microsoft.com/office/drawing/2014/main" id="{3E6849D5-DF4D-744C-9B44-D26E95715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63200" y="5295900"/>
            <a:ext cx="972842" cy="13441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5D678B9-364B-AA4E-AA3A-65426484D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400" y="5749327"/>
            <a:ext cx="4964614" cy="4438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E04B56-A3C9-6449-BCC8-BE7F836B312C}"/>
              </a:ext>
            </a:extLst>
          </p:cNvPr>
          <p:cNvSpPr txBox="1"/>
          <p:nvPr/>
        </p:nvSpPr>
        <p:spPr>
          <a:xfrm>
            <a:off x="10785870" y="5707811"/>
            <a:ext cx="3046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우리만의 포트폴리오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F05A08D-3388-564B-9A49-0C60C6BD9DF4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515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-38100"/>
            <a:ext cx="5748772" cy="103251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6966" y="358265"/>
            <a:ext cx="7391400" cy="104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8000" dirty="0">
                <a:solidFill>
                  <a:srgbClr val="FFC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WORKFLOW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23592" y="9196691"/>
            <a:ext cx="1638928" cy="1069773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94B20BA-0715-9D47-8007-F1CC3E5B8E49}"/>
              </a:ext>
            </a:extLst>
          </p:cNvPr>
          <p:cNvSpPr/>
          <p:nvPr/>
        </p:nvSpPr>
        <p:spPr>
          <a:xfrm>
            <a:off x="8506813" y="3516285"/>
            <a:ext cx="5140792" cy="541181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F691560-1C4F-FE4E-AFCA-A922D2A76FB6}"/>
              </a:ext>
            </a:extLst>
          </p:cNvPr>
          <p:cNvSpPr/>
          <p:nvPr/>
        </p:nvSpPr>
        <p:spPr>
          <a:xfrm>
            <a:off x="12977259" y="1502482"/>
            <a:ext cx="5006203" cy="5085180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EBD141-2D2A-A34B-A886-EB26EFB2F268}"/>
              </a:ext>
            </a:extLst>
          </p:cNvPr>
          <p:cNvSpPr txBox="1"/>
          <p:nvPr/>
        </p:nvSpPr>
        <p:spPr>
          <a:xfrm>
            <a:off x="4558258" y="1502482"/>
            <a:ext cx="44709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F53675-7A18-DB42-9D84-B9DBA49C2025}"/>
              </a:ext>
            </a:extLst>
          </p:cNvPr>
          <p:cNvSpPr txBox="1"/>
          <p:nvPr/>
        </p:nvSpPr>
        <p:spPr>
          <a:xfrm>
            <a:off x="9220200" y="605760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포트폴리오 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175FC5-02EC-004C-B4F7-FCCE1EC5C216}"/>
              </a:ext>
            </a:extLst>
          </p:cNvPr>
          <p:cNvSpPr txBox="1"/>
          <p:nvPr/>
        </p:nvSpPr>
        <p:spPr>
          <a:xfrm>
            <a:off x="13388465" y="1668706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B94FDAE-0A42-394E-9AC4-F4BC4F0B2A7A}"/>
              </a:ext>
            </a:extLst>
          </p:cNvPr>
          <p:cNvSpPr/>
          <p:nvPr/>
        </p:nvSpPr>
        <p:spPr>
          <a:xfrm>
            <a:off x="152400" y="3114061"/>
            <a:ext cx="470334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F90AAB8-D08B-8C4F-A282-ABF909D33817}"/>
              </a:ext>
            </a:extLst>
          </p:cNvPr>
          <p:cNvSpPr/>
          <p:nvPr/>
        </p:nvSpPr>
        <p:spPr>
          <a:xfrm>
            <a:off x="4312955" y="1257299"/>
            <a:ext cx="4685977" cy="5715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4177D9-A129-8C46-94DE-D3ACB2E86DA6}"/>
              </a:ext>
            </a:extLst>
          </p:cNvPr>
          <p:cNvSpPr txBox="1"/>
          <p:nvPr/>
        </p:nvSpPr>
        <p:spPr>
          <a:xfrm>
            <a:off x="9204337" y="4877877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최적 가중치 결정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CAAD38-9219-A54D-8E4F-929E32D7E3E3}"/>
              </a:ext>
            </a:extLst>
          </p:cNvPr>
          <p:cNvSpPr txBox="1"/>
          <p:nvPr/>
        </p:nvSpPr>
        <p:spPr>
          <a:xfrm>
            <a:off x="9217702" y="5448007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8EF790-48C6-F249-9D80-1E1FB95DE14C}"/>
              </a:ext>
            </a:extLst>
          </p:cNvPr>
          <p:cNvSpPr txBox="1"/>
          <p:nvPr/>
        </p:nvSpPr>
        <p:spPr>
          <a:xfrm>
            <a:off x="13259062" y="2969057"/>
            <a:ext cx="428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백테스팅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lvl="1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벤치마크대비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(CAR,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MDD,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Sharp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Ratio)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8E0E03-F6B5-044C-9DB1-E3864D28900E}"/>
              </a:ext>
            </a:extLst>
          </p:cNvPr>
          <p:cNvSpPr txBox="1"/>
          <p:nvPr/>
        </p:nvSpPr>
        <p:spPr>
          <a:xfrm>
            <a:off x="423772" y="4390666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대상기간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2013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~2022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종목범위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KOSPI 200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데이터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수집처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TS2000, KRX,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₩ ₩      ₩₩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DART, NAVER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CB044-0D05-454D-8037-9B12B9AC9BBF}"/>
              </a:ext>
            </a:extLst>
          </p:cNvPr>
          <p:cNvSpPr txBox="1"/>
          <p:nvPr/>
        </p:nvSpPr>
        <p:spPr>
          <a:xfrm>
            <a:off x="423413" y="6023313"/>
            <a:ext cx="440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우선주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외국계기업 제외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연결재무제표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개별재무제표로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이자비용 등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결측치는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에서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수정종가는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네이버 금융에서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이상치제거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윈저라이징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(Standard, Log)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C34F78-0C90-C948-87BA-D99334D42EBC}"/>
              </a:ext>
            </a:extLst>
          </p:cNvPr>
          <p:cNvSpPr txBox="1"/>
          <p:nvPr/>
        </p:nvSpPr>
        <p:spPr>
          <a:xfrm>
            <a:off x="381000" y="3414980"/>
            <a:ext cx="411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 </a:t>
            </a:r>
            <a:r>
              <a:rPr kumimoji="1" lang="en-US" altLang="ko-KR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&amp; </a:t>
            </a:r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전처리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C9BF7A-24FA-1744-856D-6750FECFC03D}"/>
              </a:ext>
            </a:extLst>
          </p:cNvPr>
          <p:cNvSpPr txBox="1"/>
          <p:nvPr/>
        </p:nvSpPr>
        <p:spPr>
          <a:xfrm>
            <a:off x="9067800" y="3946099"/>
            <a:ext cx="4114800" cy="76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자산분배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07E8E15-845C-C04A-B5CA-5168AFC87814}"/>
              </a:ext>
            </a:extLst>
          </p:cNvPr>
          <p:cNvSpPr/>
          <p:nvPr/>
        </p:nvSpPr>
        <p:spPr>
          <a:xfrm>
            <a:off x="6202057" y="4029043"/>
            <a:ext cx="838199" cy="80965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BDC6-016A-1345-B209-FB80477F5440}"/>
              </a:ext>
            </a:extLst>
          </p:cNvPr>
          <p:cNvSpPr txBox="1"/>
          <p:nvPr/>
        </p:nvSpPr>
        <p:spPr>
          <a:xfrm>
            <a:off x="5067651" y="2260940"/>
            <a:ext cx="3172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	   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후보 변수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PBR, PER, PCR, PSR,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EY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ROE, ROA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NEW 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/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시가총액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4A142-191A-3844-81EB-D7B6DD8D7439}"/>
              </a:ext>
            </a:extLst>
          </p:cNvPr>
          <p:cNvSpPr txBox="1"/>
          <p:nvPr/>
        </p:nvSpPr>
        <p:spPr>
          <a:xfrm>
            <a:off x="5439194" y="5009971"/>
            <a:ext cx="2570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         최종 변수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PBR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NEW 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/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시가총액</a:t>
            </a:r>
            <a:endParaRPr kumimoji="1" lang="en-US" altLang="ko-KR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E2850-C134-4B49-9190-516B8C094970}"/>
              </a:ext>
            </a:extLst>
          </p:cNvPr>
          <p:cNvSpPr txBox="1"/>
          <p:nvPr/>
        </p:nvSpPr>
        <p:spPr>
          <a:xfrm>
            <a:off x="13269150" y="243565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(1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년마다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기준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04/01)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37018-D3F8-D643-B9E0-7E84A0F908C6}"/>
              </a:ext>
            </a:extLst>
          </p:cNvPr>
          <p:cNvSpPr txBox="1"/>
          <p:nvPr/>
        </p:nvSpPr>
        <p:spPr>
          <a:xfrm>
            <a:off x="7010400" y="406202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시계열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회귀분석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162199D3-A94F-D54A-BDB2-042C1FB7BAA1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293A2DD1-077E-404D-A733-92F0DA347612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E98C309-2EE1-FF4D-A854-8CF2DA384CE0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2FBF1-30FC-3C4D-8DBD-913A44D7EF2B}"/>
              </a:ext>
            </a:extLst>
          </p:cNvPr>
          <p:cNvSpPr txBox="1"/>
          <p:nvPr/>
        </p:nvSpPr>
        <p:spPr>
          <a:xfrm>
            <a:off x="945931" y="2934062"/>
            <a:ext cx="533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연결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개별 재무 데이터 </a:t>
            </a:r>
            <a:r>
              <a:rPr kumimoji="1" lang="en-US" altLang="ko-KR" b="1" dirty="0"/>
              <a:t>(</a:t>
            </a:r>
            <a:r>
              <a:rPr kumimoji="1" lang="en-US" altLang="ko-KR" b="1" dirty="0">
                <a:latin typeface="+mj-ea"/>
              </a:rPr>
              <a:t>KOSPI200 10</a:t>
            </a:r>
            <a:r>
              <a:rPr kumimoji="1" lang="ko-KR" altLang="en-US" b="1" dirty="0">
                <a:latin typeface="+mj-ea"/>
              </a:rPr>
              <a:t>년치 데이터</a:t>
            </a:r>
            <a:r>
              <a:rPr kumimoji="1" lang="en-US" altLang="ko-KR" b="1" dirty="0">
                <a:latin typeface="+mj-ea"/>
              </a:rPr>
              <a:t>)</a:t>
            </a:r>
            <a:endParaRPr kumimoji="1" lang="ko-KR" altLang="en-US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B781-4D4A-7147-B9F3-441CCEB27C40}"/>
              </a:ext>
            </a:extLst>
          </p:cNvPr>
          <p:cNvSpPr txBox="1"/>
          <p:nvPr/>
        </p:nvSpPr>
        <p:spPr>
          <a:xfrm>
            <a:off x="945931" y="5945139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상장주식수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시가총액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 err="1">
                <a:latin typeface="+mj-ea"/>
                <a:ea typeface="+mj-ea"/>
              </a:rPr>
              <a:t>년도별로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B55F8-E632-314C-9510-262E118E96B7}"/>
              </a:ext>
            </a:extLst>
          </p:cNvPr>
          <p:cNvSpPr txBox="1"/>
          <p:nvPr/>
        </p:nvSpPr>
        <p:spPr>
          <a:xfrm>
            <a:off x="914400" y="2400300"/>
            <a:ext cx="15274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/>
              <a:t>TS2000</a:t>
            </a:r>
            <a:endParaRPr kumimoji="1" lang="ko-KR" altLang="en-US" sz="3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3A87B-1942-1E41-9B22-37248D10E0A4}"/>
              </a:ext>
            </a:extLst>
          </p:cNvPr>
          <p:cNvSpPr txBox="1"/>
          <p:nvPr/>
        </p:nvSpPr>
        <p:spPr>
          <a:xfrm>
            <a:off x="945931" y="5342876"/>
            <a:ext cx="930063" cy="573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/>
              <a:t>KRX</a:t>
            </a:r>
            <a:endParaRPr kumimoji="1" lang="ko-KR" altLang="en-US" sz="35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05808A-6BE7-9E4B-8F70-DC46A113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3603625"/>
            <a:ext cx="9900397" cy="1085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10DDBD-B0D5-6C42-A04F-FFEA8064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4" y="6570766"/>
            <a:ext cx="7985233" cy="3220934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0802CF9-7476-8B48-8BF9-3DBDB22CF131}"/>
              </a:ext>
            </a:extLst>
          </p:cNvPr>
          <p:cNvSpPr txBox="1"/>
          <p:nvPr/>
        </p:nvSpPr>
        <p:spPr>
          <a:xfrm>
            <a:off x="15468600" y="94234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187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8215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234573" y="723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227332" y="7239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전처리 과정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EC2ACFE-F762-3B4F-A2C7-6FC031E4F569}"/>
              </a:ext>
            </a:extLst>
          </p:cNvPr>
          <p:cNvSpPr/>
          <p:nvPr/>
        </p:nvSpPr>
        <p:spPr>
          <a:xfrm>
            <a:off x="5938626" y="4057325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C2708DDF-1005-C947-BD71-33049D106794}"/>
              </a:ext>
            </a:extLst>
          </p:cNvPr>
          <p:cNvSpPr/>
          <p:nvPr/>
        </p:nvSpPr>
        <p:spPr>
          <a:xfrm>
            <a:off x="11936748" y="4057325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87B26914-7AC0-B24E-A000-F955FCC9E61D}"/>
              </a:ext>
            </a:extLst>
          </p:cNvPr>
          <p:cNvSpPr/>
          <p:nvPr/>
        </p:nvSpPr>
        <p:spPr>
          <a:xfrm>
            <a:off x="2208579" y="6281889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EF9F03EB-C8DD-9748-A138-0EE8189806F1}"/>
              </a:ext>
            </a:extLst>
          </p:cNvPr>
          <p:cNvSpPr/>
          <p:nvPr/>
        </p:nvSpPr>
        <p:spPr>
          <a:xfrm>
            <a:off x="9239054" y="6261499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FC36658-C4AD-8647-9E65-1EBE5E52B718}"/>
              </a:ext>
            </a:extLst>
          </p:cNvPr>
          <p:cNvSpPr/>
          <p:nvPr/>
        </p:nvSpPr>
        <p:spPr>
          <a:xfrm>
            <a:off x="914400" y="3703173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08777D-1308-EB4C-B841-CE2209843809}"/>
              </a:ext>
            </a:extLst>
          </p:cNvPr>
          <p:cNvSpPr txBox="1"/>
          <p:nvPr/>
        </p:nvSpPr>
        <p:spPr>
          <a:xfrm>
            <a:off x="2208579" y="3977276"/>
            <a:ext cx="21483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데이터 병합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DC8A25D-23DA-7C42-89C0-4E307C08665A}"/>
              </a:ext>
            </a:extLst>
          </p:cNvPr>
          <p:cNvSpPr/>
          <p:nvPr/>
        </p:nvSpPr>
        <p:spPr>
          <a:xfrm>
            <a:off x="12762602" y="3718444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51C5A-73D9-2B40-B3B1-E25280C36DDB}"/>
              </a:ext>
            </a:extLst>
          </p:cNvPr>
          <p:cNvSpPr txBox="1"/>
          <p:nvPr/>
        </p:nvSpPr>
        <p:spPr>
          <a:xfrm>
            <a:off x="6941783" y="4041457"/>
            <a:ext cx="46378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600" dirty="0">
                <a:latin typeface="BM Jua" panose="02020603020101020101" pitchFamily="18" charset="-127"/>
                <a:ea typeface="BM Jua" panose="02020603020101020101" pitchFamily="18" charset="-127"/>
              </a:rPr>
              <a:t>다트 </a:t>
            </a:r>
            <a:r>
              <a:rPr kumimoji="1" lang="en-US" altLang="ko-KR" sz="2600" dirty="0">
                <a:latin typeface="BM Jua" panose="02020603020101020101" pitchFamily="18" charset="-127"/>
                <a:ea typeface="BM Jua" panose="02020603020101020101" pitchFamily="18" charset="-127"/>
              </a:rPr>
              <a:t>&amp;</a:t>
            </a:r>
            <a:r>
              <a:rPr kumimoji="1" lang="ko-KR" altLang="en-US" sz="2600" dirty="0">
                <a:latin typeface="BM Jua" panose="02020603020101020101" pitchFamily="18" charset="-127"/>
                <a:ea typeface="BM Jua" panose="02020603020101020101" pitchFamily="18" charset="-127"/>
              </a:rPr>
              <a:t> 네이버금융에서 데이터 대체 </a:t>
            </a:r>
            <a:endParaRPr kumimoji="1" lang="en-US" altLang="ko-KR" sz="26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502F5D2-82DE-054A-AB1B-D6D37C8E32CB}"/>
              </a:ext>
            </a:extLst>
          </p:cNvPr>
          <p:cNvSpPr/>
          <p:nvPr/>
        </p:nvSpPr>
        <p:spPr>
          <a:xfrm>
            <a:off x="6856779" y="3718444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73517E-FE63-0745-9BB9-3282DA730B52}"/>
              </a:ext>
            </a:extLst>
          </p:cNvPr>
          <p:cNvSpPr txBox="1"/>
          <p:nvPr/>
        </p:nvSpPr>
        <p:spPr>
          <a:xfrm>
            <a:off x="13983325" y="4000500"/>
            <a:ext cx="22445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>
                <a:latin typeface="BM Jua" panose="02020603020101020101" pitchFamily="18" charset="-127"/>
                <a:ea typeface="BM Jua" panose="02020603020101020101" pitchFamily="18" charset="-127"/>
              </a:rPr>
              <a:t>필요한 컬럼 추가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1DCAA5C-3E3B-A34A-94F7-B803FED9A14B}"/>
              </a:ext>
            </a:extLst>
          </p:cNvPr>
          <p:cNvSpPr/>
          <p:nvPr/>
        </p:nvSpPr>
        <p:spPr>
          <a:xfrm>
            <a:off x="3252323" y="5941161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E2849F-C466-E74C-9489-15720EBDFA2A}"/>
              </a:ext>
            </a:extLst>
          </p:cNvPr>
          <p:cNvSpPr txBox="1"/>
          <p:nvPr/>
        </p:nvSpPr>
        <p:spPr>
          <a:xfrm>
            <a:off x="4463826" y="6195343"/>
            <a:ext cx="21291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이상치 제거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63C4428-1722-7540-B2CB-4E355623CC9F}"/>
              </a:ext>
            </a:extLst>
          </p:cNvPr>
          <p:cNvSpPr/>
          <p:nvPr/>
        </p:nvSpPr>
        <p:spPr>
          <a:xfrm>
            <a:off x="10757537" y="59476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C7DFE9-35FA-AE45-9DD7-3923DAA24B46}"/>
              </a:ext>
            </a:extLst>
          </p:cNvPr>
          <p:cNvSpPr txBox="1"/>
          <p:nvPr/>
        </p:nvSpPr>
        <p:spPr>
          <a:xfrm>
            <a:off x="12286039" y="6242770"/>
            <a:ext cx="16289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</a:p>
        </p:txBody>
      </p:sp>
    </p:spTree>
    <p:extLst>
      <p:ext uri="{BB962C8B-B14F-4D97-AF65-F5344CB8AC3E}">
        <p14:creationId xmlns:p14="http://schemas.microsoft.com/office/powerpoint/2010/main" val="370550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826</Words>
  <Application>Microsoft Macintosh PowerPoint</Application>
  <PresentationFormat>사용자 지정</PresentationFormat>
  <Paragraphs>201</Paragraphs>
  <Slides>32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7" baseType="lpstr">
      <vt:lpstr>Arimo Bold</vt:lpstr>
      <vt:lpstr>GungSeo</vt:lpstr>
      <vt:lpstr>Garet Bold</vt:lpstr>
      <vt:lpstr>Fredoka One</vt:lpstr>
      <vt:lpstr>Calibri</vt:lpstr>
      <vt:lpstr>Asap Condensed Bold</vt:lpstr>
      <vt:lpstr>맑은 고딕</vt:lpstr>
      <vt:lpstr>Nanum Gothic</vt:lpstr>
      <vt:lpstr>Arial</vt:lpstr>
      <vt:lpstr>BM Jua</vt:lpstr>
      <vt:lpstr>Montserrat</vt:lpstr>
      <vt:lpstr>Montserrat Bold</vt:lpstr>
      <vt:lpstr>Dumondi Condensed Italics</vt:lpstr>
      <vt:lpstr>Al Bayan Plain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cp:lastModifiedBy>Microsoft Office User</cp:lastModifiedBy>
  <cp:revision>111</cp:revision>
  <cp:lastPrinted>2023-05-30T05:34:03Z</cp:lastPrinted>
  <dcterms:created xsi:type="dcterms:W3CDTF">2006-08-16T00:00:00Z</dcterms:created>
  <dcterms:modified xsi:type="dcterms:W3CDTF">2023-05-31T10:34:13Z</dcterms:modified>
  <dc:identifier>DAFj5eTQrfM</dc:identifier>
</cp:coreProperties>
</file>